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48" r:id="rId2"/>
  </p:sldMasterIdLst>
  <p:notesMasterIdLst>
    <p:notesMasterId r:id="rId35"/>
  </p:notesMasterIdLst>
  <p:sldIdLst>
    <p:sldId id="273" r:id="rId3"/>
    <p:sldId id="257" r:id="rId4"/>
    <p:sldId id="334" r:id="rId5"/>
    <p:sldId id="326" r:id="rId6"/>
    <p:sldId id="327" r:id="rId7"/>
    <p:sldId id="322" r:id="rId8"/>
    <p:sldId id="321" r:id="rId9"/>
    <p:sldId id="260" r:id="rId10"/>
    <p:sldId id="319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328" r:id="rId19"/>
    <p:sldId id="277" r:id="rId20"/>
    <p:sldId id="295" r:id="rId21"/>
    <p:sldId id="332" r:id="rId22"/>
    <p:sldId id="297" r:id="rId23"/>
    <p:sldId id="298" r:id="rId24"/>
    <p:sldId id="299" r:id="rId25"/>
    <p:sldId id="300" r:id="rId26"/>
    <p:sldId id="302" r:id="rId27"/>
    <p:sldId id="304" r:id="rId28"/>
    <p:sldId id="289" r:id="rId29"/>
    <p:sldId id="330" r:id="rId30"/>
    <p:sldId id="294" r:id="rId31"/>
    <p:sldId id="331" r:id="rId32"/>
    <p:sldId id="306" r:id="rId33"/>
    <p:sldId id="333" r:id="rId34"/>
  </p:sldIdLst>
  <p:sldSz cx="18288000" cy="10287000"/>
  <p:notesSz cx="6858000" cy="9144000"/>
  <p:embeddedFontLst>
    <p:embeddedFont>
      <p:font typeface="Arimo" panose="020B0604020202020204" charset="0"/>
      <p:regular r:id="rId36"/>
    </p:embeddedFont>
    <p:embeddedFont>
      <p:font typeface="Arimo Bold" panose="020B060402020202020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Montserrat Classic" panose="020B0604020202020204" charset="0"/>
      <p:regular r:id="rId44"/>
    </p:embeddedFont>
    <p:embeddedFont>
      <p:font typeface="Montserrat Classic Bold" panose="020B0604020202020204" charset="0"/>
      <p:regular r:id="rId45"/>
    </p:embeddedFont>
    <p:embeddedFont>
      <p:font typeface="Montserrat Extra-Bold" panose="020B0604020202020204" charset="0"/>
      <p:regular r:id="rId46"/>
    </p:embeddedFont>
    <p:embeddedFont>
      <p:font typeface="Montserrat Semi-Bold" panose="020B0604020202020204" charset="0"/>
      <p:regular r:id="rId47"/>
    </p:embeddedFont>
    <p:embeddedFont>
      <p:font typeface="Open Sans" panose="020B0606030504020204" pitchFamily="34" charset="0"/>
      <p:regular r:id="rId48"/>
      <p:bold r:id="rId49"/>
      <p:italic r:id="rId50"/>
      <p:boldItalic r:id="rId51"/>
    </p:embeddedFont>
    <p:embeddedFont>
      <p:font typeface="Open Sans Bold" panose="020B0806030504020204" pitchFamily="34" charset="0"/>
      <p:regular r:id="rId52"/>
      <p:bold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E4E200-F16D-A7A2-4BB5-EEE2379B37F5}" v="331" dt="2023-08-23T09:55:06.218"/>
    <p1510:client id="{1BC6D949-833C-6950-EEA8-FCDE84008BC5}" v="158" dt="2023-02-07T10:24:52.133"/>
    <p1510:client id="{5250EEDA-0D53-5D31-1595-DFE5888061CD}" v="2812" dt="2023-02-01T12:55:23.436"/>
    <p1510:client id="{6E2243EE-06D1-98AD-8AFB-586A20BFBBE4}" v="1101" dt="2023-02-03T11:02:01.849"/>
    <p1510:client id="{A5A94967-D762-5080-C319-90A2950FDCB1}" v="801" dt="2023-02-01T13:23:35.205"/>
    <p1510:client id="{AAD28D99-A6F5-317F-1831-4AB6C9EEAF5A}" v="60" dt="2023-08-25T06:42:42.9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28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6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6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C240F-33CE-40C7-A02E-D5C16591ABC9}" type="datetimeFigureOut">
              <a:rPr lang="fi-FI" smtClean="0"/>
              <a:t>25.8.2023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815270-A4B8-49E5-A29B-AD233541A3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8818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75015-68D4-4906-BB83-CBC3787881DC}" type="datetimeFigureOut">
              <a:rPr lang="fi-FI" smtClean="0"/>
              <a:t>25.8.2023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2865-A71B-4A80-8294-229350776E1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8302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75015-68D4-4906-BB83-CBC3787881DC}" type="datetimeFigureOut">
              <a:rPr lang="fi-FI" smtClean="0"/>
              <a:t>25.8.2023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2865-A71B-4A80-8294-229350776E1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6203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75015-68D4-4906-BB83-CBC3787881DC}" type="datetimeFigureOut">
              <a:rPr lang="fi-FI" smtClean="0"/>
              <a:t>25.8.2023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2865-A71B-4A80-8294-229350776E1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03007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75015-68D4-4906-BB83-CBC3787881DC}" type="datetimeFigureOut">
              <a:rPr lang="fi-FI" smtClean="0"/>
              <a:t>25.8.2023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2865-A71B-4A80-8294-229350776E1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20213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75015-68D4-4906-BB83-CBC3787881DC}" type="datetimeFigureOut">
              <a:rPr lang="fi-FI" smtClean="0"/>
              <a:t>25.8.2023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2865-A71B-4A80-8294-229350776E1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01460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75015-68D4-4906-BB83-CBC3787881DC}" type="datetimeFigureOut">
              <a:rPr lang="fi-FI" smtClean="0"/>
              <a:t>25.8.2023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2865-A71B-4A80-8294-229350776E1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929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75015-68D4-4906-BB83-CBC3787881DC}" type="datetimeFigureOut">
              <a:rPr lang="fi-FI" smtClean="0"/>
              <a:t>25.8.2023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2865-A71B-4A80-8294-229350776E1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88015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75015-68D4-4906-BB83-CBC3787881DC}" type="datetimeFigureOut">
              <a:rPr lang="fi-FI" smtClean="0"/>
              <a:t>25.8.2023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2865-A71B-4A80-8294-229350776E1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651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75015-68D4-4906-BB83-CBC3787881DC}" type="datetimeFigureOut">
              <a:rPr lang="fi-FI" smtClean="0"/>
              <a:t>25.8.2023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2865-A71B-4A80-8294-229350776E1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5648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75015-68D4-4906-BB83-CBC3787881DC}" type="datetimeFigureOut">
              <a:rPr lang="fi-FI" smtClean="0"/>
              <a:t>25.8.2023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2865-A71B-4A80-8294-229350776E1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15122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75015-68D4-4906-BB83-CBC3787881DC}" type="datetimeFigureOut">
              <a:rPr lang="fi-FI" smtClean="0"/>
              <a:t>25.8.2023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2865-A71B-4A80-8294-229350776E1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54697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75015-68D4-4906-BB83-CBC3787881DC}" type="datetimeFigureOut">
              <a:rPr lang="fi-FI" smtClean="0"/>
              <a:t>25.8.2023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52865-A71B-4A80-8294-229350776E1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5878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e-julkaisu.fi/tampereen_kaupunki/haastepaja/mobile.html#pid=4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19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000" b="5598"/>
          <a:stretch>
            <a:fillRect/>
          </a:stretch>
        </p:blipFill>
        <p:spPr>
          <a:xfrm>
            <a:off x="18141" y="0"/>
            <a:ext cx="18288000" cy="8682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8552" b="19606"/>
          <a:stretch>
            <a:fillRect/>
          </a:stretch>
        </p:blipFill>
        <p:spPr>
          <a:xfrm>
            <a:off x="18141" y="-1798678"/>
            <a:ext cx="18288000" cy="112388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781360" y="8863432"/>
            <a:ext cx="1153480" cy="11534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45794" y="8863432"/>
            <a:ext cx="1630360" cy="11534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810613" y="8863432"/>
            <a:ext cx="1115661" cy="1153480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895147" y="9440172"/>
            <a:ext cx="12432700" cy="0"/>
          </a:xfrm>
          <a:prstGeom prst="line">
            <a:avLst/>
          </a:prstGeom>
          <a:ln w="19050" cap="flat">
            <a:solidFill>
              <a:srgbClr val="8CC1B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3345382" y="1480556"/>
            <a:ext cx="11597236" cy="5867882"/>
            <a:chOff x="0" y="0"/>
            <a:chExt cx="3497846" cy="176981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97846" cy="1769814"/>
            </a:xfrm>
            <a:custGeom>
              <a:avLst/>
              <a:gdLst/>
              <a:ahLst/>
              <a:cxnLst/>
              <a:rect l="l" t="t" r="r" b="b"/>
              <a:pathLst>
                <a:path w="3497846" h="1769814">
                  <a:moveTo>
                    <a:pt x="0" y="0"/>
                  </a:moveTo>
                  <a:lnTo>
                    <a:pt x="0" y="1769814"/>
                  </a:lnTo>
                  <a:lnTo>
                    <a:pt x="3497846" y="1769814"/>
                  </a:lnTo>
                  <a:lnTo>
                    <a:pt x="3497846" y="0"/>
                  </a:lnTo>
                  <a:lnTo>
                    <a:pt x="0" y="0"/>
                  </a:lnTo>
                  <a:close/>
                  <a:moveTo>
                    <a:pt x="3436886" y="1708854"/>
                  </a:moveTo>
                  <a:lnTo>
                    <a:pt x="59690" y="1708854"/>
                  </a:lnTo>
                  <a:lnTo>
                    <a:pt x="59690" y="59690"/>
                  </a:lnTo>
                  <a:lnTo>
                    <a:pt x="3436886" y="59690"/>
                  </a:lnTo>
                  <a:lnTo>
                    <a:pt x="3436886" y="170885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77902" y="2483161"/>
            <a:ext cx="3862673" cy="386267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022721" y="9593485"/>
            <a:ext cx="1968654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@kiertohanke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991375" y="9593485"/>
            <a:ext cx="2336472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@ekokumppanit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5147" y="9593485"/>
            <a:ext cx="3990645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 Bold"/>
              </a:rPr>
              <a:t>kiertotaloudestakasvua.fi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954708" y="9593485"/>
            <a:ext cx="3036598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#arvojesimukaistatyötä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961162" y="4096267"/>
            <a:ext cx="4242344" cy="640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6"/>
              </a:lnSpc>
            </a:pPr>
            <a:r>
              <a:rPr lang="en-US" sz="4222" spc="135">
                <a:solidFill>
                  <a:srgbClr val="397368"/>
                </a:solidFill>
                <a:latin typeface="Montserrat Classic Bold"/>
              </a:rPr>
              <a:t>HAASTEPAJA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162141" y="4908412"/>
            <a:ext cx="4147957" cy="294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74"/>
              </a:lnSpc>
            </a:pPr>
            <a:r>
              <a:rPr lang="en-US" sz="1978" spc="63">
                <a:solidFill>
                  <a:srgbClr val="397368"/>
                </a:solidFill>
                <a:latin typeface="Montserrat Semi-Bold"/>
              </a:rPr>
              <a:t>KIERTOTALOUDESTA KASVUA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 t="26225" b="27454"/>
          <a:stretch>
            <a:fillRect/>
          </a:stretch>
        </p:blipFill>
        <p:spPr>
          <a:xfrm>
            <a:off x="14830127" y="212153"/>
            <a:ext cx="1439497" cy="66677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708955" y="400293"/>
            <a:ext cx="1974367" cy="47863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68195" y="1848027"/>
            <a:ext cx="11751610" cy="6263214"/>
            <a:chOff x="0" y="0"/>
            <a:chExt cx="6036616" cy="32173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36616" cy="3217314"/>
            </a:xfrm>
            <a:custGeom>
              <a:avLst/>
              <a:gdLst/>
              <a:ahLst/>
              <a:cxnLst/>
              <a:rect l="l" t="t" r="r" b="b"/>
              <a:pathLst>
                <a:path w="6036616" h="3217314">
                  <a:moveTo>
                    <a:pt x="0" y="0"/>
                  </a:moveTo>
                  <a:lnTo>
                    <a:pt x="0" y="3217314"/>
                  </a:lnTo>
                  <a:lnTo>
                    <a:pt x="6036616" y="3217314"/>
                  </a:lnTo>
                  <a:lnTo>
                    <a:pt x="6036616" y="0"/>
                  </a:lnTo>
                  <a:lnTo>
                    <a:pt x="0" y="0"/>
                  </a:lnTo>
                  <a:close/>
                  <a:moveTo>
                    <a:pt x="5975655" y="3156354"/>
                  </a:moveTo>
                  <a:lnTo>
                    <a:pt x="59690" y="3156354"/>
                  </a:lnTo>
                  <a:lnTo>
                    <a:pt x="59690" y="59690"/>
                  </a:lnTo>
                  <a:lnTo>
                    <a:pt x="5975655" y="59690"/>
                  </a:lnTo>
                  <a:lnTo>
                    <a:pt x="5975655" y="315635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432423">
            <a:off x="3358160" y="568315"/>
            <a:ext cx="11019023" cy="816096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043403" y="3754166"/>
            <a:ext cx="6201195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9"/>
              </a:lnSpc>
            </a:pPr>
            <a:r>
              <a:rPr lang="en-US" sz="5799">
                <a:solidFill>
                  <a:srgbClr val="000000"/>
                </a:solidFill>
                <a:latin typeface="Montserrat Extra-Bold"/>
              </a:rPr>
              <a:t>Ideointi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967549" y="6047059"/>
            <a:ext cx="8352901" cy="974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err="1">
                <a:solidFill>
                  <a:srgbClr val="000000"/>
                </a:solidFill>
                <a:latin typeface="Open Sans"/>
              </a:rPr>
              <a:t>Kirjoita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omat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ajatukset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post-it-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lapuille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. Yksi idea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yhdelle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lapulle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535451" y="4835268"/>
            <a:ext cx="7217098" cy="606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4"/>
              </a:lnSpc>
            </a:pPr>
            <a:r>
              <a:rPr lang="en-US" sz="3954">
                <a:solidFill>
                  <a:srgbClr val="000000"/>
                </a:solidFill>
                <a:latin typeface="Montserrat Classic"/>
              </a:rPr>
              <a:t>Yksilötyöskentely (5 min)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81360" y="8863432"/>
            <a:ext cx="1153480" cy="11534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45794" y="8863432"/>
            <a:ext cx="1630360" cy="11534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810613" y="8863432"/>
            <a:ext cx="1115661" cy="115348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022721" y="9593485"/>
            <a:ext cx="1968654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@kiertohanke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991375" y="9593485"/>
            <a:ext cx="2336472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@ekokumppanit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5147" y="9593485"/>
            <a:ext cx="3990645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 Bold"/>
              </a:rPr>
              <a:t>kiertotaloudestakasvua.fi</a:t>
            </a:r>
          </a:p>
        </p:txBody>
      </p:sp>
      <p:sp>
        <p:nvSpPr>
          <p:cNvPr id="14" name="AutoShape 14"/>
          <p:cNvSpPr/>
          <p:nvPr/>
        </p:nvSpPr>
        <p:spPr>
          <a:xfrm>
            <a:off x="895147" y="9440172"/>
            <a:ext cx="12432700" cy="0"/>
          </a:xfrm>
          <a:prstGeom prst="line">
            <a:avLst/>
          </a:prstGeom>
          <a:ln w="19050" cap="flat">
            <a:solidFill>
              <a:srgbClr val="8CC1B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5954708" y="9593485"/>
            <a:ext cx="3036598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#arvojesimukaistatyötä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 t="26225" b="27454"/>
          <a:stretch>
            <a:fillRect/>
          </a:stretch>
        </p:blipFill>
        <p:spPr>
          <a:xfrm>
            <a:off x="14830127" y="212153"/>
            <a:ext cx="1439497" cy="6667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708955" y="400293"/>
            <a:ext cx="1974367" cy="47863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68195" y="1848027"/>
            <a:ext cx="11751610" cy="6263214"/>
            <a:chOff x="0" y="0"/>
            <a:chExt cx="6036616" cy="32173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36616" cy="3217314"/>
            </a:xfrm>
            <a:custGeom>
              <a:avLst/>
              <a:gdLst/>
              <a:ahLst/>
              <a:cxnLst/>
              <a:rect l="l" t="t" r="r" b="b"/>
              <a:pathLst>
                <a:path w="6036616" h="3217314">
                  <a:moveTo>
                    <a:pt x="0" y="0"/>
                  </a:moveTo>
                  <a:lnTo>
                    <a:pt x="0" y="3217314"/>
                  </a:lnTo>
                  <a:lnTo>
                    <a:pt x="6036616" y="3217314"/>
                  </a:lnTo>
                  <a:lnTo>
                    <a:pt x="6036616" y="0"/>
                  </a:lnTo>
                  <a:lnTo>
                    <a:pt x="0" y="0"/>
                  </a:lnTo>
                  <a:close/>
                  <a:moveTo>
                    <a:pt x="5975655" y="3156354"/>
                  </a:moveTo>
                  <a:lnTo>
                    <a:pt x="59690" y="3156354"/>
                  </a:lnTo>
                  <a:lnTo>
                    <a:pt x="59690" y="59690"/>
                  </a:lnTo>
                  <a:lnTo>
                    <a:pt x="5975655" y="59690"/>
                  </a:lnTo>
                  <a:lnTo>
                    <a:pt x="5975655" y="315635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432423">
            <a:off x="3358160" y="568315"/>
            <a:ext cx="11019023" cy="816096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043403" y="3312488"/>
            <a:ext cx="6201195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9"/>
              </a:lnSpc>
            </a:pPr>
            <a:r>
              <a:rPr lang="en-US" sz="5799">
                <a:solidFill>
                  <a:srgbClr val="000000"/>
                </a:solidFill>
                <a:latin typeface="Montserrat Extra-Bold"/>
              </a:rPr>
              <a:t>Ideointi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332547" y="5498137"/>
            <a:ext cx="9622905" cy="1974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err="1">
                <a:solidFill>
                  <a:srgbClr val="000000"/>
                </a:solidFill>
                <a:latin typeface="Open Sans"/>
              </a:rPr>
              <a:t>Keskustelkaa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 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parin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kanssa ideoista,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valitkaa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yhdessä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tärkeimmät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ideat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.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Kirjoittakaa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ideat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ytimekkäästi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A4-paperille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vaakatasoon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ja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viekää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seinälle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. Yksi idea per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lappu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535451" y="4393590"/>
            <a:ext cx="7217098" cy="606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4"/>
              </a:lnSpc>
            </a:pPr>
            <a:r>
              <a:rPr lang="en-US" sz="3950" err="1">
                <a:solidFill>
                  <a:srgbClr val="000000"/>
                </a:solidFill>
                <a:latin typeface="Montserrat Classic"/>
              </a:rPr>
              <a:t>Parityöskentely</a:t>
            </a:r>
            <a:r>
              <a:rPr lang="en-US" sz="3950">
                <a:solidFill>
                  <a:srgbClr val="000000"/>
                </a:solidFill>
                <a:latin typeface="Montserrat Classic"/>
              </a:rPr>
              <a:t> (15 min)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81360" y="8863432"/>
            <a:ext cx="1153480" cy="11534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45794" y="8863432"/>
            <a:ext cx="1630360" cy="11534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810613" y="8863432"/>
            <a:ext cx="1115661" cy="115348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022721" y="9593485"/>
            <a:ext cx="1968654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@kiertohanke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991375" y="9593485"/>
            <a:ext cx="2336472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@ekokumppanit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5147" y="9593485"/>
            <a:ext cx="3990645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 Bold"/>
              </a:rPr>
              <a:t>kiertotaloudestakasvua.fi</a:t>
            </a:r>
          </a:p>
        </p:txBody>
      </p:sp>
      <p:sp>
        <p:nvSpPr>
          <p:cNvPr id="14" name="AutoShape 14"/>
          <p:cNvSpPr/>
          <p:nvPr/>
        </p:nvSpPr>
        <p:spPr>
          <a:xfrm>
            <a:off x="895147" y="9440172"/>
            <a:ext cx="12432700" cy="0"/>
          </a:xfrm>
          <a:prstGeom prst="line">
            <a:avLst/>
          </a:prstGeom>
          <a:ln w="19050" cap="flat">
            <a:solidFill>
              <a:srgbClr val="8CC1B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5954708" y="9593485"/>
            <a:ext cx="3036598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#arvojesimukaistatyötä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 t="26225" b="27454"/>
          <a:stretch>
            <a:fillRect/>
          </a:stretch>
        </p:blipFill>
        <p:spPr>
          <a:xfrm>
            <a:off x="14830127" y="212153"/>
            <a:ext cx="1439497" cy="6667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708955" y="400293"/>
            <a:ext cx="1974367" cy="47863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68195" y="1848027"/>
            <a:ext cx="11751610" cy="6263214"/>
            <a:chOff x="0" y="0"/>
            <a:chExt cx="6036616" cy="32173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36616" cy="3217314"/>
            </a:xfrm>
            <a:custGeom>
              <a:avLst/>
              <a:gdLst/>
              <a:ahLst/>
              <a:cxnLst/>
              <a:rect l="l" t="t" r="r" b="b"/>
              <a:pathLst>
                <a:path w="6036616" h="3217314">
                  <a:moveTo>
                    <a:pt x="0" y="0"/>
                  </a:moveTo>
                  <a:lnTo>
                    <a:pt x="0" y="3217314"/>
                  </a:lnTo>
                  <a:lnTo>
                    <a:pt x="6036616" y="3217314"/>
                  </a:lnTo>
                  <a:lnTo>
                    <a:pt x="6036616" y="0"/>
                  </a:lnTo>
                  <a:lnTo>
                    <a:pt x="0" y="0"/>
                  </a:lnTo>
                  <a:close/>
                  <a:moveTo>
                    <a:pt x="5975655" y="3156354"/>
                  </a:moveTo>
                  <a:lnTo>
                    <a:pt x="59690" y="3156354"/>
                  </a:lnTo>
                  <a:lnTo>
                    <a:pt x="59690" y="59690"/>
                  </a:lnTo>
                  <a:lnTo>
                    <a:pt x="5975655" y="59690"/>
                  </a:lnTo>
                  <a:lnTo>
                    <a:pt x="5975655" y="315635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432423">
            <a:off x="3358160" y="568315"/>
            <a:ext cx="11019023" cy="816096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275022" y="3778318"/>
            <a:ext cx="7737957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9"/>
              </a:lnSpc>
            </a:pPr>
            <a:r>
              <a:rPr lang="en-US" sz="5799">
                <a:solidFill>
                  <a:srgbClr val="000000"/>
                </a:solidFill>
                <a:latin typeface="Montserrat Extra-Bold"/>
              </a:rPr>
              <a:t>Ideoiden perustelu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979769" y="5922177"/>
            <a:ext cx="10328463" cy="1474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err="1">
                <a:solidFill>
                  <a:srgbClr val="000000"/>
                </a:solidFill>
                <a:latin typeface="Open Sans"/>
              </a:rPr>
              <a:t>Perustelkaa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ja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myykää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ideanne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muille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ytimekkäästi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. Muut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kuuntelevat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ei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kommentointia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vielä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tässä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vaiheessa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.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Vaihtoehtoisesti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ohjaaja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voi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käydä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ideat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läpi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 (5 min).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535451" y="4912337"/>
            <a:ext cx="7217098" cy="606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4"/>
              </a:lnSpc>
            </a:pPr>
            <a:r>
              <a:rPr lang="en-US" sz="3950">
                <a:solidFill>
                  <a:srgbClr val="000000"/>
                </a:solidFill>
                <a:latin typeface="Montserrat Classic"/>
              </a:rPr>
              <a:t>30 </a:t>
            </a:r>
            <a:r>
              <a:rPr lang="en-US" sz="3950" err="1">
                <a:solidFill>
                  <a:srgbClr val="000000"/>
                </a:solidFill>
                <a:latin typeface="Montserrat Classic"/>
              </a:rPr>
              <a:t>sekuntia</a:t>
            </a:r>
            <a:r>
              <a:rPr lang="en-US" sz="3950">
                <a:solidFill>
                  <a:srgbClr val="000000"/>
                </a:solidFill>
                <a:latin typeface="Montserrat Classic"/>
              </a:rPr>
              <a:t> per idea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81360" y="8863432"/>
            <a:ext cx="1153480" cy="11534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45794" y="8863432"/>
            <a:ext cx="1630360" cy="11534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810613" y="8863432"/>
            <a:ext cx="1115661" cy="115348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022721" y="9593485"/>
            <a:ext cx="1968654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@kiertohanke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991375" y="9593485"/>
            <a:ext cx="2336472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@ekokumppanit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5147" y="9593485"/>
            <a:ext cx="3990645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 Bold"/>
              </a:rPr>
              <a:t>kiertotaloudestakasvua.fi</a:t>
            </a:r>
          </a:p>
        </p:txBody>
      </p:sp>
      <p:sp>
        <p:nvSpPr>
          <p:cNvPr id="14" name="AutoShape 14"/>
          <p:cNvSpPr/>
          <p:nvPr/>
        </p:nvSpPr>
        <p:spPr>
          <a:xfrm>
            <a:off x="895147" y="9440172"/>
            <a:ext cx="12432700" cy="0"/>
          </a:xfrm>
          <a:prstGeom prst="line">
            <a:avLst/>
          </a:prstGeom>
          <a:ln w="19050" cap="flat">
            <a:solidFill>
              <a:srgbClr val="8CC1B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5954708" y="9593485"/>
            <a:ext cx="3036598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#arvojesimukaistatyötä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 t="26225" b="27454"/>
          <a:stretch>
            <a:fillRect/>
          </a:stretch>
        </p:blipFill>
        <p:spPr>
          <a:xfrm>
            <a:off x="14830127" y="212153"/>
            <a:ext cx="1439497" cy="6667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708955" y="400293"/>
            <a:ext cx="1974367" cy="47863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68195" y="1848027"/>
            <a:ext cx="11751610" cy="6263214"/>
            <a:chOff x="0" y="0"/>
            <a:chExt cx="6036616" cy="32173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36616" cy="3217314"/>
            </a:xfrm>
            <a:custGeom>
              <a:avLst/>
              <a:gdLst/>
              <a:ahLst/>
              <a:cxnLst/>
              <a:rect l="l" t="t" r="r" b="b"/>
              <a:pathLst>
                <a:path w="6036616" h="3217314">
                  <a:moveTo>
                    <a:pt x="0" y="0"/>
                  </a:moveTo>
                  <a:lnTo>
                    <a:pt x="0" y="3217314"/>
                  </a:lnTo>
                  <a:lnTo>
                    <a:pt x="6036616" y="3217314"/>
                  </a:lnTo>
                  <a:lnTo>
                    <a:pt x="6036616" y="0"/>
                  </a:lnTo>
                  <a:lnTo>
                    <a:pt x="0" y="0"/>
                  </a:lnTo>
                  <a:close/>
                  <a:moveTo>
                    <a:pt x="5975655" y="3156354"/>
                  </a:moveTo>
                  <a:lnTo>
                    <a:pt x="59690" y="3156354"/>
                  </a:lnTo>
                  <a:lnTo>
                    <a:pt x="59690" y="59690"/>
                  </a:lnTo>
                  <a:lnTo>
                    <a:pt x="5975655" y="59690"/>
                  </a:lnTo>
                  <a:lnTo>
                    <a:pt x="5975655" y="315635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196306" y="905389"/>
            <a:ext cx="19240588" cy="803294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275022" y="3778318"/>
            <a:ext cx="7737957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9"/>
              </a:lnSpc>
            </a:pPr>
            <a:r>
              <a:rPr lang="en-US" sz="5799">
                <a:solidFill>
                  <a:srgbClr val="000000"/>
                </a:solidFill>
                <a:latin typeface="Montserrat Extra-Bold"/>
              </a:rPr>
              <a:t>Valintavaihe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294345" y="5869260"/>
            <a:ext cx="9146654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err="1">
                <a:solidFill>
                  <a:srgbClr val="000000"/>
                </a:solidFill>
                <a:latin typeface="Open Sans"/>
              </a:rPr>
              <a:t>Valitkaa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parinne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kanssa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parhaat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ideat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ja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merkitkää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ne +: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lla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.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Jokaisella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parilla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on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yhteensä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 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neljä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 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ääntä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535451" y="4912337"/>
            <a:ext cx="7217098" cy="606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4"/>
              </a:lnSpc>
            </a:pPr>
            <a:r>
              <a:rPr lang="en-US" sz="3954">
                <a:solidFill>
                  <a:srgbClr val="000000"/>
                </a:solidFill>
                <a:latin typeface="Montserrat Classic"/>
              </a:rPr>
              <a:t>Aikaa 5 min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81360" y="8863432"/>
            <a:ext cx="1153480" cy="11534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45794" y="8863432"/>
            <a:ext cx="1630360" cy="11534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810613" y="8863432"/>
            <a:ext cx="1115661" cy="115348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022721" y="9593485"/>
            <a:ext cx="1968654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@kiertohanke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991375" y="9593485"/>
            <a:ext cx="2336472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@ekokumppanit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5147" y="9593485"/>
            <a:ext cx="3990645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 Bold"/>
              </a:rPr>
              <a:t>kiertotaloudestakasvua.fi</a:t>
            </a:r>
          </a:p>
        </p:txBody>
      </p:sp>
      <p:sp>
        <p:nvSpPr>
          <p:cNvPr id="14" name="AutoShape 14"/>
          <p:cNvSpPr/>
          <p:nvPr/>
        </p:nvSpPr>
        <p:spPr>
          <a:xfrm>
            <a:off x="895147" y="9440172"/>
            <a:ext cx="12432700" cy="0"/>
          </a:xfrm>
          <a:prstGeom prst="line">
            <a:avLst/>
          </a:prstGeom>
          <a:ln w="19050" cap="flat">
            <a:solidFill>
              <a:srgbClr val="8CC1B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5954708" y="9593485"/>
            <a:ext cx="3036598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#arvojesimukaistatyötä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 t="26225" b="27454"/>
          <a:stretch>
            <a:fillRect/>
          </a:stretch>
        </p:blipFill>
        <p:spPr>
          <a:xfrm>
            <a:off x="14830127" y="212153"/>
            <a:ext cx="1439497" cy="6667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708955" y="400293"/>
            <a:ext cx="1974367" cy="47863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68195" y="1848027"/>
            <a:ext cx="11751610" cy="6263214"/>
            <a:chOff x="0" y="0"/>
            <a:chExt cx="6036616" cy="32173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36616" cy="3217314"/>
            </a:xfrm>
            <a:custGeom>
              <a:avLst/>
              <a:gdLst/>
              <a:ahLst/>
              <a:cxnLst/>
              <a:rect l="l" t="t" r="r" b="b"/>
              <a:pathLst>
                <a:path w="6036616" h="3217314">
                  <a:moveTo>
                    <a:pt x="0" y="0"/>
                  </a:moveTo>
                  <a:lnTo>
                    <a:pt x="0" y="3217314"/>
                  </a:lnTo>
                  <a:lnTo>
                    <a:pt x="6036616" y="3217314"/>
                  </a:lnTo>
                  <a:lnTo>
                    <a:pt x="6036616" y="0"/>
                  </a:lnTo>
                  <a:lnTo>
                    <a:pt x="0" y="0"/>
                  </a:lnTo>
                  <a:close/>
                  <a:moveTo>
                    <a:pt x="5975655" y="3156354"/>
                  </a:moveTo>
                  <a:lnTo>
                    <a:pt x="59690" y="3156354"/>
                  </a:lnTo>
                  <a:lnTo>
                    <a:pt x="59690" y="59690"/>
                  </a:lnTo>
                  <a:lnTo>
                    <a:pt x="5975655" y="59690"/>
                  </a:lnTo>
                  <a:lnTo>
                    <a:pt x="5975655" y="315635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524562" y="861500"/>
            <a:ext cx="19450836" cy="812072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275022" y="3778318"/>
            <a:ext cx="7737957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9"/>
              </a:lnSpc>
            </a:pPr>
            <a:r>
              <a:rPr lang="en-US" sz="5799">
                <a:solidFill>
                  <a:srgbClr val="000000"/>
                </a:solidFill>
                <a:latin typeface="Montserrat Extra-Bold"/>
              </a:rPr>
              <a:t>Organisointivaihe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294345" y="5797999"/>
            <a:ext cx="9146654" cy="1972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err="1">
                <a:solidFill>
                  <a:srgbClr val="000000"/>
                </a:solidFill>
                <a:latin typeface="Open Sans"/>
              </a:rPr>
              <a:t>Kerätään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eniten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ääniä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saaneet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ideat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yhteen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.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Jokainen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valitsee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itseään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kiinnostavan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teeman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ja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muodostetaan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tiimit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.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Tiimissä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voi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olla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noin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3-5 henkeä.</a:t>
            </a:r>
            <a:endParaRPr lang="en-US" sz="3000">
              <a:latin typeface="Open Sa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535451" y="4912337"/>
            <a:ext cx="7217098" cy="606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4"/>
              </a:lnSpc>
            </a:pPr>
            <a:r>
              <a:rPr lang="en-US" sz="3954">
                <a:solidFill>
                  <a:srgbClr val="000000"/>
                </a:solidFill>
                <a:latin typeface="Montserrat Classic"/>
              </a:rPr>
              <a:t>Aikaa 10 min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81360" y="8863432"/>
            <a:ext cx="1153480" cy="11534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45794" y="8863432"/>
            <a:ext cx="1630360" cy="11534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810613" y="8863432"/>
            <a:ext cx="1115661" cy="115348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022721" y="9593485"/>
            <a:ext cx="1968654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@kiertohanke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991375" y="9593485"/>
            <a:ext cx="2336472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@ekokumppanit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5147" y="9593485"/>
            <a:ext cx="3990645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 Bold"/>
              </a:rPr>
              <a:t>kiertotaloudestakasvua.fi</a:t>
            </a:r>
          </a:p>
        </p:txBody>
      </p:sp>
      <p:sp>
        <p:nvSpPr>
          <p:cNvPr id="14" name="AutoShape 14"/>
          <p:cNvSpPr/>
          <p:nvPr/>
        </p:nvSpPr>
        <p:spPr>
          <a:xfrm>
            <a:off x="895147" y="9440172"/>
            <a:ext cx="12432700" cy="0"/>
          </a:xfrm>
          <a:prstGeom prst="line">
            <a:avLst/>
          </a:prstGeom>
          <a:ln w="19050" cap="flat">
            <a:solidFill>
              <a:srgbClr val="8CC1B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5954708" y="9593485"/>
            <a:ext cx="3036598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#arvojesimukaistatyötä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 t="26225" b="27454"/>
          <a:stretch>
            <a:fillRect/>
          </a:stretch>
        </p:blipFill>
        <p:spPr>
          <a:xfrm>
            <a:off x="14830127" y="212153"/>
            <a:ext cx="1439497" cy="6667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708955" y="400293"/>
            <a:ext cx="1974367" cy="47863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-441977"/>
            <a:ext cx="16473296" cy="1117095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59964" y="2285002"/>
            <a:ext cx="14368071" cy="5716996"/>
            <a:chOff x="0" y="0"/>
            <a:chExt cx="7380650" cy="29367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380650" cy="2936730"/>
            </a:xfrm>
            <a:custGeom>
              <a:avLst/>
              <a:gdLst/>
              <a:ahLst/>
              <a:cxnLst/>
              <a:rect l="l" t="t" r="r" b="b"/>
              <a:pathLst>
                <a:path w="7380650" h="2936730">
                  <a:moveTo>
                    <a:pt x="0" y="0"/>
                  </a:moveTo>
                  <a:lnTo>
                    <a:pt x="0" y="2936730"/>
                  </a:lnTo>
                  <a:lnTo>
                    <a:pt x="7380650" y="2936730"/>
                  </a:lnTo>
                  <a:lnTo>
                    <a:pt x="7380650" y="0"/>
                  </a:lnTo>
                  <a:lnTo>
                    <a:pt x="0" y="0"/>
                  </a:lnTo>
                  <a:close/>
                  <a:moveTo>
                    <a:pt x="7319690" y="2875770"/>
                  </a:moveTo>
                  <a:lnTo>
                    <a:pt x="59690" y="2875770"/>
                  </a:lnTo>
                  <a:lnTo>
                    <a:pt x="59690" y="59690"/>
                  </a:lnTo>
                  <a:lnTo>
                    <a:pt x="7319690" y="59690"/>
                  </a:lnTo>
                  <a:lnTo>
                    <a:pt x="7319690" y="287577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236599" y="4055178"/>
            <a:ext cx="14039320" cy="25655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49"/>
              </a:lnSpc>
            </a:pPr>
            <a:r>
              <a:rPr lang="en-US" sz="6600" err="1">
                <a:solidFill>
                  <a:srgbClr val="000000"/>
                </a:solidFill>
                <a:latin typeface="Montserrat Extra-Bold"/>
              </a:rPr>
              <a:t>Lisäohjausta</a:t>
            </a:r>
            <a:r>
              <a:rPr lang="en-US" sz="6600">
                <a:solidFill>
                  <a:srgbClr val="000000"/>
                </a:solidFill>
                <a:latin typeface="Montserrat Extra-Bold"/>
              </a:rPr>
              <a:t> </a:t>
            </a:r>
            <a:r>
              <a:rPr lang="en-US" sz="6600" err="1">
                <a:solidFill>
                  <a:srgbClr val="000000"/>
                </a:solidFill>
                <a:latin typeface="Montserrat Extra-Bold"/>
              </a:rPr>
              <a:t>ryhmätöiden</a:t>
            </a:r>
            <a:r>
              <a:rPr lang="en-US" sz="6600">
                <a:solidFill>
                  <a:srgbClr val="000000"/>
                </a:solidFill>
                <a:latin typeface="Montserrat Extra-Bold"/>
              </a:rPr>
              <a:t> </a:t>
            </a:r>
            <a:r>
              <a:rPr lang="en-US" sz="6600" err="1">
                <a:solidFill>
                  <a:srgbClr val="000000"/>
                </a:solidFill>
                <a:latin typeface="Montserrat Extra-Bold"/>
              </a:rPr>
              <a:t>tueksi</a:t>
            </a:r>
            <a:r>
              <a:rPr lang="en-US" sz="6600">
                <a:solidFill>
                  <a:srgbClr val="000000"/>
                </a:solidFill>
                <a:latin typeface="Montserrat Extra-Bold"/>
              </a:rPr>
              <a:t> </a:t>
            </a:r>
            <a:r>
              <a:rPr lang="en-US" sz="6600" err="1">
                <a:solidFill>
                  <a:srgbClr val="000000"/>
                </a:solidFill>
                <a:latin typeface="Montserrat Extra-Bold"/>
              </a:rPr>
              <a:t>teemaan</a:t>
            </a:r>
            <a:r>
              <a:rPr lang="en-US" sz="6600">
                <a:solidFill>
                  <a:srgbClr val="000000"/>
                </a:solidFill>
                <a:latin typeface="Montserrat Extra-Bold"/>
              </a:rPr>
              <a:t> </a:t>
            </a:r>
            <a:r>
              <a:rPr lang="en-US" sz="6600" err="1">
                <a:solidFill>
                  <a:srgbClr val="000000"/>
                </a:solidFill>
                <a:latin typeface="Montserrat Extra-Bold"/>
              </a:rPr>
              <a:t>liittyen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175990" y="5196749"/>
            <a:ext cx="3936020" cy="1196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549"/>
              </a:lnSpc>
            </a:pPr>
            <a:endParaRPr lang="en-US" sz="7500">
              <a:solidFill>
                <a:srgbClr val="000000"/>
              </a:solidFill>
              <a:latin typeface="Montserrat Classic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81360" y="8863432"/>
            <a:ext cx="1153480" cy="11534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45794" y="8863432"/>
            <a:ext cx="1630360" cy="11534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810613" y="8863432"/>
            <a:ext cx="1115661" cy="115348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022721" y="9593485"/>
            <a:ext cx="1968654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@kiertohanke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991375" y="9593485"/>
            <a:ext cx="2336472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@ekokumppanit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95147" y="9593485"/>
            <a:ext cx="3990645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kiertotaloudestakasvua.fi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954708" y="9593485"/>
            <a:ext cx="3036598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#arvojesimukaistatyötä</a:t>
            </a:r>
          </a:p>
        </p:txBody>
      </p:sp>
      <p:sp>
        <p:nvSpPr>
          <p:cNvPr id="14" name="AutoShape 14"/>
          <p:cNvSpPr/>
          <p:nvPr/>
        </p:nvSpPr>
        <p:spPr>
          <a:xfrm>
            <a:off x="895147" y="9440172"/>
            <a:ext cx="12432700" cy="0"/>
          </a:xfrm>
          <a:prstGeom prst="line">
            <a:avLst/>
          </a:prstGeom>
          <a:ln w="19050" cap="flat">
            <a:solidFill>
              <a:srgbClr val="585857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 t="26225" b="27454"/>
          <a:stretch>
            <a:fillRect/>
          </a:stretch>
        </p:blipFill>
        <p:spPr>
          <a:xfrm>
            <a:off x="14830127" y="212153"/>
            <a:ext cx="1439497" cy="66677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708955" y="400293"/>
            <a:ext cx="1974367" cy="4786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3D098B7-A50A-F914-4A51-CE4AFE32B31F}"/>
              </a:ext>
            </a:extLst>
          </p:cNvPr>
          <p:cNvSpPr txBox="1"/>
          <p:nvPr/>
        </p:nvSpPr>
        <p:spPr>
          <a:xfrm>
            <a:off x="3568700" y="6946900"/>
            <a:ext cx="1137920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>
                <a:latin typeface="Open Sans"/>
                <a:ea typeface="Open Sans"/>
                <a:cs typeface="Open Sans"/>
              </a:rPr>
              <a:t>(</a:t>
            </a:r>
            <a:r>
              <a:rPr lang="en-US" sz="3000" err="1">
                <a:latin typeface="Open Sans"/>
                <a:ea typeface="Open Sans"/>
                <a:cs typeface="Open Sans"/>
              </a:rPr>
              <a:t>esim</a:t>
            </a:r>
            <a:r>
              <a:rPr lang="en-US" sz="3000">
                <a:latin typeface="Open Sans"/>
                <a:ea typeface="Open Sans"/>
                <a:cs typeface="Open Sans"/>
              </a:rPr>
              <a:t>. KIERTO-</a:t>
            </a:r>
            <a:r>
              <a:rPr lang="en-US" sz="3000" err="1">
                <a:latin typeface="Open Sans"/>
                <a:ea typeface="Open Sans"/>
                <a:cs typeface="Open Sans"/>
              </a:rPr>
              <a:t>ravintolan</a:t>
            </a:r>
            <a:r>
              <a:rPr lang="en-US" sz="3000">
                <a:latin typeface="Open Sans"/>
                <a:ea typeface="Open Sans"/>
                <a:cs typeface="Open Sans"/>
              </a:rPr>
              <a:t> </a:t>
            </a:r>
            <a:r>
              <a:rPr lang="en-US" sz="3000" err="1">
                <a:latin typeface="Open Sans"/>
                <a:ea typeface="Open Sans"/>
                <a:cs typeface="Open Sans"/>
              </a:rPr>
              <a:t>vierailu</a:t>
            </a:r>
            <a:r>
              <a:rPr lang="en-US" sz="3000">
                <a:latin typeface="Open Sans"/>
                <a:ea typeface="Open Sans"/>
                <a:cs typeface="Open Sans"/>
              </a:rPr>
              <a:t> </a:t>
            </a:r>
            <a:r>
              <a:rPr lang="en-US" sz="3000" err="1">
                <a:latin typeface="Open Sans"/>
                <a:ea typeface="Open Sans"/>
                <a:cs typeface="Open Sans"/>
              </a:rPr>
              <a:t>hävikkiruoka-haastepajassa</a:t>
            </a:r>
            <a:r>
              <a:rPr lang="en-US" sz="3000">
                <a:latin typeface="Open Sans"/>
                <a:ea typeface="Open Sans"/>
                <a:cs typeface="Open Sans"/>
              </a:rPr>
              <a:t>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4344" y="2285002"/>
            <a:ext cx="7261733" cy="5716996"/>
            <a:chOff x="0" y="0"/>
            <a:chExt cx="3730237" cy="29367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30237" cy="2936730"/>
            </a:xfrm>
            <a:custGeom>
              <a:avLst/>
              <a:gdLst/>
              <a:ahLst/>
              <a:cxnLst/>
              <a:rect l="l" t="t" r="r" b="b"/>
              <a:pathLst>
                <a:path w="3730237" h="2936730">
                  <a:moveTo>
                    <a:pt x="0" y="0"/>
                  </a:moveTo>
                  <a:lnTo>
                    <a:pt x="0" y="2936730"/>
                  </a:lnTo>
                  <a:lnTo>
                    <a:pt x="3730237" y="2936730"/>
                  </a:lnTo>
                  <a:lnTo>
                    <a:pt x="3730237" y="0"/>
                  </a:lnTo>
                  <a:lnTo>
                    <a:pt x="0" y="0"/>
                  </a:lnTo>
                  <a:close/>
                  <a:moveTo>
                    <a:pt x="3669277" y="2875770"/>
                  </a:moveTo>
                  <a:lnTo>
                    <a:pt x="59690" y="2875770"/>
                  </a:lnTo>
                  <a:lnTo>
                    <a:pt x="59690" y="59690"/>
                  </a:lnTo>
                  <a:lnTo>
                    <a:pt x="3669277" y="59690"/>
                  </a:lnTo>
                  <a:lnTo>
                    <a:pt x="3669277" y="287577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466506" y="1431462"/>
            <a:ext cx="18489227" cy="771925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914613" y="4705350"/>
            <a:ext cx="6201195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9"/>
              </a:lnSpc>
            </a:pPr>
            <a:r>
              <a:rPr lang="en-US" sz="5799">
                <a:solidFill>
                  <a:srgbClr val="000000"/>
                </a:solidFill>
                <a:latin typeface="Montserrat Extra-Bold"/>
              </a:rPr>
              <a:t>Visualisointi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825804" y="3415478"/>
            <a:ext cx="6192196" cy="2474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err="1">
                <a:solidFill>
                  <a:srgbClr val="000000"/>
                </a:solidFill>
                <a:latin typeface="Open Sans"/>
              </a:rPr>
              <a:t>Piirtäkää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ryhmän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yhteinen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tahtotila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paperille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/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tietokoneella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.</a:t>
            </a:r>
          </a:p>
          <a:p>
            <a:pPr algn="ctr">
              <a:lnSpc>
                <a:spcPts val="3900"/>
              </a:lnSpc>
            </a:pPr>
            <a:r>
              <a:rPr lang="en-US" sz="3000" err="1">
                <a:solidFill>
                  <a:srgbClr val="000000"/>
                </a:solidFill>
                <a:latin typeface="Open Sans"/>
              </a:rPr>
              <a:t>Käyttäkää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hyödyksi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 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esim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.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netistä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 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löytyviä</a:t>
            </a:r>
            <a:br>
              <a:rPr lang="en-US" sz="3000">
                <a:latin typeface="Open Sans"/>
              </a:rPr>
            </a:br>
            <a:r>
              <a:rPr lang="en-US" sz="3000" err="1">
                <a:solidFill>
                  <a:srgbClr val="000000"/>
                </a:solidFill>
                <a:latin typeface="Open Sans"/>
              </a:rPr>
              <a:t>kuvia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.</a:t>
            </a:r>
            <a:endParaRPr lang="en-US" sz="30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81360" y="8863432"/>
            <a:ext cx="1153480" cy="11534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45794" y="8863432"/>
            <a:ext cx="1630360" cy="11534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810613" y="8863432"/>
            <a:ext cx="1115661" cy="115348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022721" y="9593485"/>
            <a:ext cx="1968654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@kiertohanke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991375" y="9593485"/>
            <a:ext cx="2336472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@ekokumppanit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95147" y="9593485"/>
            <a:ext cx="3990645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 Bold"/>
              </a:rPr>
              <a:t>kiertotaloudestakasvua.fi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954708" y="9593485"/>
            <a:ext cx="3036598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#arvojesimukaistatyötä</a:t>
            </a:r>
          </a:p>
        </p:txBody>
      </p:sp>
      <p:sp>
        <p:nvSpPr>
          <p:cNvPr id="14" name="AutoShape 14"/>
          <p:cNvSpPr/>
          <p:nvPr/>
        </p:nvSpPr>
        <p:spPr>
          <a:xfrm>
            <a:off x="895147" y="9440172"/>
            <a:ext cx="12432700" cy="0"/>
          </a:xfrm>
          <a:prstGeom prst="line">
            <a:avLst/>
          </a:prstGeom>
          <a:ln w="19050" cap="flat">
            <a:solidFill>
              <a:srgbClr val="8CC1B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2450607" y="5783514"/>
            <a:ext cx="5129206" cy="606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4"/>
              </a:lnSpc>
            </a:pPr>
            <a:r>
              <a:rPr lang="en-US" sz="3950" err="1">
                <a:solidFill>
                  <a:srgbClr val="000000"/>
                </a:solidFill>
                <a:latin typeface="Montserrat Classic"/>
              </a:rPr>
              <a:t>Ryhmätyö</a:t>
            </a:r>
            <a:r>
              <a:rPr lang="en-US" sz="3950">
                <a:solidFill>
                  <a:srgbClr val="000000"/>
                </a:solidFill>
                <a:latin typeface="Montserrat Classic"/>
              </a:rPr>
              <a:t> (40 min)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 t="26225" b="27454"/>
          <a:stretch>
            <a:fillRect/>
          </a:stretch>
        </p:blipFill>
        <p:spPr>
          <a:xfrm>
            <a:off x="14830127" y="212153"/>
            <a:ext cx="1439497" cy="6667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708955" y="400293"/>
            <a:ext cx="1974367" cy="47863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4344" y="2285002"/>
            <a:ext cx="7261733" cy="5716996"/>
            <a:chOff x="0" y="0"/>
            <a:chExt cx="3730237" cy="29367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30237" cy="2936730"/>
            </a:xfrm>
            <a:custGeom>
              <a:avLst/>
              <a:gdLst/>
              <a:ahLst/>
              <a:cxnLst/>
              <a:rect l="l" t="t" r="r" b="b"/>
              <a:pathLst>
                <a:path w="3730237" h="2936730">
                  <a:moveTo>
                    <a:pt x="0" y="0"/>
                  </a:moveTo>
                  <a:lnTo>
                    <a:pt x="0" y="2936730"/>
                  </a:lnTo>
                  <a:lnTo>
                    <a:pt x="3730237" y="2936730"/>
                  </a:lnTo>
                  <a:lnTo>
                    <a:pt x="3730237" y="0"/>
                  </a:lnTo>
                  <a:lnTo>
                    <a:pt x="0" y="0"/>
                  </a:lnTo>
                  <a:close/>
                  <a:moveTo>
                    <a:pt x="3669277" y="2875770"/>
                  </a:moveTo>
                  <a:lnTo>
                    <a:pt x="59690" y="2875770"/>
                  </a:lnTo>
                  <a:lnTo>
                    <a:pt x="59690" y="59690"/>
                  </a:lnTo>
                  <a:lnTo>
                    <a:pt x="3669277" y="59690"/>
                  </a:lnTo>
                  <a:lnTo>
                    <a:pt x="3669277" y="287577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466506" y="1431462"/>
            <a:ext cx="18489227" cy="771925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914613" y="4705350"/>
            <a:ext cx="6201195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9"/>
              </a:lnSpc>
            </a:pPr>
            <a:r>
              <a:rPr lang="en-US" sz="5799">
                <a:solidFill>
                  <a:srgbClr val="000000"/>
                </a:solidFill>
                <a:latin typeface="Montserrat Extra-Bold"/>
              </a:rPr>
              <a:t>Visualisointi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825804" y="3415478"/>
            <a:ext cx="6192196" cy="2975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err="1">
                <a:solidFill>
                  <a:srgbClr val="000000"/>
                </a:solidFill>
                <a:latin typeface="Open Sans"/>
              </a:rPr>
              <a:t>Esitelkää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visualisointinne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muille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lyhyesti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.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Jokaisella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tiimillä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on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aikaa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noin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3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minuuttia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.</a:t>
            </a:r>
            <a:b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</a:b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Ohjaajat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antavat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palautetta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(10 min). 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Myös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muut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voivat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kommentoida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jos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aikaa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on.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81360" y="8863432"/>
            <a:ext cx="1153480" cy="11534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45794" y="8863432"/>
            <a:ext cx="1630360" cy="11534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810613" y="8863432"/>
            <a:ext cx="1115661" cy="115348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022721" y="9593485"/>
            <a:ext cx="1968654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@kiertohanke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991375" y="9593485"/>
            <a:ext cx="2336472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@ekokumppanit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95147" y="9593485"/>
            <a:ext cx="3990645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 Bold"/>
              </a:rPr>
              <a:t>kiertotaloudestakasvua.fi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954708" y="9593485"/>
            <a:ext cx="3036598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#arvojesimukaistatyötä</a:t>
            </a:r>
          </a:p>
        </p:txBody>
      </p:sp>
      <p:sp>
        <p:nvSpPr>
          <p:cNvPr id="14" name="AutoShape 14"/>
          <p:cNvSpPr/>
          <p:nvPr/>
        </p:nvSpPr>
        <p:spPr>
          <a:xfrm>
            <a:off x="895147" y="9440172"/>
            <a:ext cx="12432700" cy="0"/>
          </a:xfrm>
          <a:prstGeom prst="line">
            <a:avLst/>
          </a:prstGeom>
          <a:ln w="19050" cap="flat">
            <a:solidFill>
              <a:srgbClr val="8CC1B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2006107" y="5783514"/>
            <a:ext cx="5903906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44"/>
              </a:lnSpc>
            </a:pPr>
            <a:r>
              <a:rPr lang="en-US" sz="3950" err="1">
                <a:solidFill>
                  <a:srgbClr val="000000"/>
                </a:solidFill>
                <a:latin typeface="Montserrat Classic"/>
              </a:rPr>
              <a:t>Esitykset</a:t>
            </a:r>
            <a:r>
              <a:rPr lang="en-US" sz="3950">
                <a:solidFill>
                  <a:srgbClr val="000000"/>
                </a:solidFill>
                <a:latin typeface="Montserrat Classic"/>
              </a:rPr>
              <a:t> ja </a:t>
            </a:r>
            <a:r>
              <a:rPr lang="en-US" sz="3950" err="1">
                <a:solidFill>
                  <a:srgbClr val="000000"/>
                </a:solidFill>
                <a:latin typeface="Montserrat Classic"/>
              </a:rPr>
              <a:t>kommentit</a:t>
            </a:r>
            <a:r>
              <a:rPr lang="en-US" sz="3950">
                <a:solidFill>
                  <a:srgbClr val="000000"/>
                </a:solidFill>
                <a:latin typeface="Montserrat Classic"/>
              </a:rPr>
              <a:t> (30 min)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 t="26225" b="27454"/>
          <a:stretch>
            <a:fillRect/>
          </a:stretch>
        </p:blipFill>
        <p:spPr>
          <a:xfrm>
            <a:off x="14830127" y="212153"/>
            <a:ext cx="1439497" cy="6667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708955" y="400293"/>
            <a:ext cx="1974367" cy="47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1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000" b="5598"/>
          <a:stretch>
            <a:fillRect/>
          </a:stretch>
        </p:blipFill>
        <p:spPr>
          <a:xfrm>
            <a:off x="18141" y="0"/>
            <a:ext cx="18288000" cy="8682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8552" b="19606"/>
          <a:stretch>
            <a:fillRect/>
          </a:stretch>
        </p:blipFill>
        <p:spPr>
          <a:xfrm>
            <a:off x="18141" y="-1798678"/>
            <a:ext cx="18288000" cy="112388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781360" y="8863432"/>
            <a:ext cx="1153480" cy="11534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45794" y="8863432"/>
            <a:ext cx="1630360" cy="11534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810613" y="8863432"/>
            <a:ext cx="1115661" cy="1153480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895147" y="9440172"/>
            <a:ext cx="12432700" cy="0"/>
          </a:xfrm>
          <a:prstGeom prst="line">
            <a:avLst/>
          </a:prstGeom>
          <a:ln w="19050" cap="flat">
            <a:solidFill>
              <a:srgbClr val="8CC1B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3345382" y="1480556"/>
            <a:ext cx="11597236" cy="5867882"/>
            <a:chOff x="0" y="0"/>
            <a:chExt cx="3497846" cy="176981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97846" cy="1769814"/>
            </a:xfrm>
            <a:custGeom>
              <a:avLst/>
              <a:gdLst/>
              <a:ahLst/>
              <a:cxnLst/>
              <a:rect l="l" t="t" r="r" b="b"/>
              <a:pathLst>
                <a:path w="3497846" h="1769814">
                  <a:moveTo>
                    <a:pt x="0" y="0"/>
                  </a:moveTo>
                  <a:lnTo>
                    <a:pt x="0" y="1769814"/>
                  </a:lnTo>
                  <a:lnTo>
                    <a:pt x="3497846" y="1769814"/>
                  </a:lnTo>
                  <a:lnTo>
                    <a:pt x="3497846" y="0"/>
                  </a:lnTo>
                  <a:lnTo>
                    <a:pt x="0" y="0"/>
                  </a:lnTo>
                  <a:close/>
                  <a:moveTo>
                    <a:pt x="3436886" y="1708854"/>
                  </a:moveTo>
                  <a:lnTo>
                    <a:pt x="59690" y="1708854"/>
                  </a:lnTo>
                  <a:lnTo>
                    <a:pt x="59690" y="59690"/>
                  </a:lnTo>
                  <a:lnTo>
                    <a:pt x="3436886" y="59690"/>
                  </a:lnTo>
                  <a:lnTo>
                    <a:pt x="3436886" y="170885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77902" y="2483161"/>
            <a:ext cx="3862673" cy="386267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022721" y="9593485"/>
            <a:ext cx="1968654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@kiertohanke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991375" y="9593485"/>
            <a:ext cx="2336472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@ekokumppanit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5147" y="9593485"/>
            <a:ext cx="3990645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 Bold"/>
                <a:ea typeface="+mn-ea"/>
                <a:cs typeface="+mn-cs"/>
              </a:rPr>
              <a:t>kiertotaloudestakasvua.fi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954708" y="9593485"/>
            <a:ext cx="3036598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#arvojesimukaistatyötä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961162" y="4096267"/>
            <a:ext cx="4242344" cy="640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22" b="0" i="0" u="none" strike="noStrike" kern="1200" cap="none" spc="135" normalizeH="0" baseline="0" noProof="0">
                <a:ln>
                  <a:noFill/>
                </a:ln>
                <a:solidFill>
                  <a:srgbClr val="397368"/>
                </a:solidFill>
                <a:effectLst/>
                <a:uLnTx/>
                <a:uFillTx/>
                <a:latin typeface="Montserrat Classic Bold"/>
                <a:ea typeface="+mn-ea"/>
                <a:cs typeface="+mn-cs"/>
              </a:rPr>
              <a:t>HAASTEPAJA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162141" y="4908412"/>
            <a:ext cx="4147957" cy="294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78" b="0" i="0" u="none" strike="noStrike" kern="1200" cap="none" spc="63" normalizeH="0" baseline="0" noProof="0">
                <a:ln>
                  <a:noFill/>
                </a:ln>
                <a:solidFill>
                  <a:srgbClr val="397368"/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  <a:t>KIERTOTALOUDESTA KASVUA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 t="26225" b="27454"/>
          <a:stretch>
            <a:fillRect/>
          </a:stretch>
        </p:blipFill>
        <p:spPr>
          <a:xfrm>
            <a:off x="14830127" y="212153"/>
            <a:ext cx="1439497" cy="66677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708955" y="400293"/>
            <a:ext cx="1974367" cy="47863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3517724">
            <a:off x="-832609" y="-230356"/>
            <a:ext cx="10997447" cy="96915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82116" y="2182693"/>
            <a:ext cx="7261733" cy="5716996"/>
            <a:chOff x="0" y="0"/>
            <a:chExt cx="3730237" cy="29367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30237" cy="2936730"/>
            </a:xfrm>
            <a:custGeom>
              <a:avLst/>
              <a:gdLst/>
              <a:ahLst/>
              <a:cxnLst/>
              <a:rect l="l" t="t" r="r" b="b"/>
              <a:pathLst>
                <a:path w="3730237" h="2936730">
                  <a:moveTo>
                    <a:pt x="0" y="0"/>
                  </a:moveTo>
                  <a:lnTo>
                    <a:pt x="0" y="2936730"/>
                  </a:lnTo>
                  <a:lnTo>
                    <a:pt x="3730237" y="2936730"/>
                  </a:lnTo>
                  <a:lnTo>
                    <a:pt x="3730237" y="0"/>
                  </a:lnTo>
                  <a:lnTo>
                    <a:pt x="0" y="0"/>
                  </a:lnTo>
                  <a:close/>
                  <a:moveTo>
                    <a:pt x="3669277" y="2875770"/>
                  </a:moveTo>
                  <a:lnTo>
                    <a:pt x="59690" y="2875770"/>
                  </a:lnTo>
                  <a:lnTo>
                    <a:pt x="59690" y="59690"/>
                  </a:lnTo>
                  <a:lnTo>
                    <a:pt x="3669277" y="59690"/>
                  </a:lnTo>
                  <a:lnTo>
                    <a:pt x="3669277" y="287577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81360" y="8863432"/>
            <a:ext cx="1153480" cy="11534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45794" y="8863432"/>
            <a:ext cx="1630360" cy="11534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810613" y="8863432"/>
            <a:ext cx="1115661" cy="1153480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895147" y="9440172"/>
            <a:ext cx="12432700" cy="0"/>
          </a:xfrm>
          <a:prstGeom prst="line">
            <a:avLst/>
          </a:prstGeom>
          <a:ln w="19050" cap="flat">
            <a:solidFill>
              <a:srgbClr val="8CC1B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2194538" y="3694430"/>
            <a:ext cx="5436890" cy="3708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9"/>
              </a:lnSpc>
              <a:defRPr/>
            </a:pPr>
            <a:r>
              <a:rPr kumimoji="0" lang="en-US" sz="575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-Bold"/>
                <a:ea typeface="+mn-ea"/>
                <a:cs typeface="+mn-cs"/>
              </a:rPr>
              <a:t>Haastepajan</a:t>
            </a:r>
            <a:r>
              <a:rPr kumimoji="0" lang="en-US" sz="57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-Bold"/>
                <a:ea typeface="+mn-ea"/>
                <a:cs typeface="+mn-cs"/>
              </a:rPr>
              <a:t> </a:t>
            </a:r>
            <a:r>
              <a:rPr lang="en-US" sz="5750" err="1">
                <a:solidFill>
                  <a:srgbClr val="000000"/>
                </a:solidFill>
                <a:latin typeface="Montserrat Extra-Bold"/>
              </a:rPr>
              <a:t>ohjelma</a:t>
            </a:r>
            <a:br>
              <a:rPr lang="en-US" sz="5750">
                <a:latin typeface="Montserrat Extra-Bold"/>
              </a:rPr>
            </a:br>
            <a:r>
              <a:rPr lang="en-US" sz="5750">
                <a:solidFill>
                  <a:srgbClr val="000000"/>
                </a:solidFill>
                <a:latin typeface="Montserrat Extra-Bold"/>
              </a:rPr>
              <a:t>2. Päivä</a:t>
            </a:r>
            <a:endParaRPr lang="en-US" sz="5799" err="1">
              <a:solidFill>
                <a:srgbClr val="000000"/>
              </a:solidFill>
              <a:latin typeface="Montserrat Extra-Bold"/>
            </a:endParaRPr>
          </a:p>
          <a:p>
            <a:pPr algn="ctr">
              <a:lnSpc>
                <a:spcPts val="7539"/>
              </a:lnSpc>
              <a:defRPr/>
            </a:pPr>
            <a:r>
              <a:rPr lang="en-US" sz="3200">
                <a:solidFill>
                  <a:srgbClr val="000000"/>
                </a:solidFill>
                <a:latin typeface="Montserrat Extra-Bold"/>
              </a:rPr>
              <a:t>3,5 h (</a:t>
            </a:r>
            <a:r>
              <a:rPr lang="en-US" sz="3200" err="1">
                <a:solidFill>
                  <a:srgbClr val="000000"/>
                </a:solidFill>
                <a:latin typeface="Montserrat Extra-Bold"/>
              </a:rPr>
              <a:t>lounas</a:t>
            </a:r>
            <a:r>
              <a:rPr lang="en-US" sz="3200">
                <a:solidFill>
                  <a:srgbClr val="000000"/>
                </a:solidFill>
                <a:latin typeface="Montserrat Extra-Bold"/>
              </a:rPr>
              <a:t> 30 min)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044671" y="4324350"/>
            <a:ext cx="7473377" cy="1580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Ohjeistus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 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myyntipuhetyöskentelyyn</a:t>
            </a:r>
            <a:endParaRPr lang="en-US" sz="30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Myyntipuheen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ja </a:t>
            </a: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esityksen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 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tekoa</a:t>
            </a:r>
            <a:endParaRPr lang="en-US" sz="30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Esitykset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 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yrityksille</a:t>
            </a:r>
            <a:endParaRPr lang="en-US" sz="30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022721" y="9593485"/>
            <a:ext cx="1968654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@kiertohanke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991375" y="9593485"/>
            <a:ext cx="2336472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@ekokumppanit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5147" y="9593485"/>
            <a:ext cx="3990645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 Bold"/>
                <a:ea typeface="+mn-ea"/>
                <a:cs typeface="+mn-cs"/>
              </a:rPr>
              <a:t>kiertotaloudestakasvua.fi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954708" y="9593485"/>
            <a:ext cx="3036598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#arvojesimukaistatyötä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 t="26225" b="27454"/>
          <a:stretch>
            <a:fillRect/>
          </a:stretch>
        </p:blipFill>
        <p:spPr>
          <a:xfrm>
            <a:off x="14830127" y="212153"/>
            <a:ext cx="1439497" cy="66677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708955" y="400293"/>
            <a:ext cx="1974367" cy="47863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3517724">
            <a:off x="-832609" y="-230356"/>
            <a:ext cx="10997447" cy="96915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82116" y="2182693"/>
            <a:ext cx="7261733" cy="5716996"/>
            <a:chOff x="0" y="0"/>
            <a:chExt cx="3730237" cy="29367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30237" cy="2936730"/>
            </a:xfrm>
            <a:custGeom>
              <a:avLst/>
              <a:gdLst/>
              <a:ahLst/>
              <a:cxnLst/>
              <a:rect l="l" t="t" r="r" b="b"/>
              <a:pathLst>
                <a:path w="3730237" h="2936730">
                  <a:moveTo>
                    <a:pt x="0" y="0"/>
                  </a:moveTo>
                  <a:lnTo>
                    <a:pt x="0" y="2936730"/>
                  </a:lnTo>
                  <a:lnTo>
                    <a:pt x="3730237" y="2936730"/>
                  </a:lnTo>
                  <a:lnTo>
                    <a:pt x="3730237" y="0"/>
                  </a:lnTo>
                  <a:lnTo>
                    <a:pt x="0" y="0"/>
                  </a:lnTo>
                  <a:close/>
                  <a:moveTo>
                    <a:pt x="3669277" y="2875770"/>
                  </a:moveTo>
                  <a:lnTo>
                    <a:pt x="59690" y="2875770"/>
                  </a:lnTo>
                  <a:lnTo>
                    <a:pt x="59690" y="59690"/>
                  </a:lnTo>
                  <a:lnTo>
                    <a:pt x="3669277" y="59690"/>
                  </a:lnTo>
                  <a:lnTo>
                    <a:pt x="3669277" y="287577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81360" y="8863432"/>
            <a:ext cx="1153480" cy="11534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45794" y="8863432"/>
            <a:ext cx="1630360" cy="11534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810613" y="8863432"/>
            <a:ext cx="1115661" cy="1153480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895147" y="9440172"/>
            <a:ext cx="12432700" cy="0"/>
          </a:xfrm>
          <a:prstGeom prst="line">
            <a:avLst/>
          </a:prstGeom>
          <a:ln w="19050" cap="flat">
            <a:solidFill>
              <a:srgbClr val="8CC1B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2194538" y="3694430"/>
            <a:ext cx="5436890" cy="1865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9"/>
              </a:lnSpc>
            </a:pPr>
            <a:r>
              <a:rPr lang="en-US" sz="5750" err="1">
                <a:solidFill>
                  <a:srgbClr val="000000"/>
                </a:solidFill>
                <a:latin typeface="Montserrat Extra-Bold"/>
              </a:rPr>
              <a:t>Haastepajan</a:t>
            </a:r>
            <a:r>
              <a:rPr lang="en-US" sz="5750">
                <a:solidFill>
                  <a:srgbClr val="000000"/>
                </a:solidFill>
                <a:latin typeface="Montserrat Extra-Bold"/>
              </a:rPr>
              <a:t> idea</a:t>
            </a:r>
            <a:endParaRPr lang="en-US" sz="5750" err="1">
              <a:latin typeface="Montserrat Extra-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41976" y="2457450"/>
            <a:ext cx="7473377" cy="5889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KIERTO-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haastepaja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pohjautuu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 6Aika: 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Näyttämöt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ja 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kasvunpajat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–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hankkeen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aikana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kehitettyyn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Haastepaja-malliin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.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KIERTO-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haastepaja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on 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tiivistetty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versio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, 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joka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sopii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myös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toisen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asteen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opiskelijoille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ja on 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toteutettavissa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 1-2 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päivän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aikana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.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Haastepaja-mallin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alkuperäisen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oppaan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löydät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osoitteesta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en-US" sz="3000">
                <a:ea typeface="+mn-lt"/>
                <a:cs typeface="+mn-lt"/>
                <a:hlinkClick r:id="rId6"/>
              </a:rPr>
              <a:t>Haastepaja, käyttäjän opas (e-julkaisu.fi)</a:t>
            </a:r>
            <a:endParaRPr lang="en-US" sz="30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022721" y="9593485"/>
            <a:ext cx="1968654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@kiertohanke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991375" y="9593485"/>
            <a:ext cx="2336472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@ekokumppanit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5147" y="9593485"/>
            <a:ext cx="3990645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 Bold"/>
              </a:rPr>
              <a:t>kiertotaloudestakasvua.fi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954708" y="9593485"/>
            <a:ext cx="3036598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#arvojesimukaistatyötä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 t="26225" b="27454"/>
          <a:stretch>
            <a:fillRect/>
          </a:stretch>
        </p:blipFill>
        <p:spPr>
          <a:xfrm>
            <a:off x="14830127" y="212153"/>
            <a:ext cx="1439497" cy="66677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708955" y="400293"/>
            <a:ext cx="1974367" cy="47863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844005" y="3505346"/>
            <a:ext cx="1260217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38041" y="2600514"/>
            <a:ext cx="1811929" cy="18096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513666" y="2625914"/>
            <a:ext cx="1811929" cy="18096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82891" y="2573527"/>
            <a:ext cx="1811929" cy="18096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81360" y="8863432"/>
            <a:ext cx="1153480" cy="11534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45794" y="8863432"/>
            <a:ext cx="1630360" cy="11534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810613" y="8863432"/>
            <a:ext cx="1115661" cy="1153480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895147" y="9440172"/>
            <a:ext cx="12432700" cy="0"/>
          </a:xfrm>
          <a:prstGeom prst="line">
            <a:avLst/>
          </a:prstGeom>
          <a:ln w="19050" cap="flat">
            <a:solidFill>
              <a:srgbClr val="8CC1B3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447277">
            <a:off x="914347" y="2443654"/>
            <a:ext cx="1279097" cy="36134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852731" y="538843"/>
            <a:ext cx="6582538" cy="855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9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750" err="1">
                <a:solidFill>
                  <a:srgbClr val="000000"/>
                </a:solidFill>
                <a:latin typeface="Montserrat Extra-Bold"/>
              </a:rPr>
              <a:t>Myyntipuhe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47555" y="4897265"/>
            <a:ext cx="4094501" cy="49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Classic Bold"/>
                <a:ea typeface="+mn-ea"/>
                <a:cs typeface="+mn-cs"/>
              </a:rPr>
              <a:t>Tarve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33709" y="6185435"/>
            <a:ext cx="3011852" cy="71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Mihin ongelmaan ratkaisulla vastataan?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03141" y="3005284"/>
            <a:ext cx="1281729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>
                <a:solidFill>
                  <a:srgbClr val="FFFFFF"/>
                </a:solidFill>
                <a:latin typeface="Montserrat Extra-Bold"/>
              </a:rPr>
              <a:t>1</a:t>
            </a:r>
            <a:endParaRPr lang="en-US" sz="7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Extra-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778766" y="2954484"/>
            <a:ext cx="1281729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>
                <a:solidFill>
                  <a:srgbClr val="FFFFFF"/>
                </a:solidFill>
                <a:latin typeface="Montserrat Extra-Bold"/>
              </a:rPr>
              <a:t>2</a:t>
            </a:r>
            <a:endParaRPr lang="en-US" sz="7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Extra-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4986091" y="2957659"/>
            <a:ext cx="1281729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>
                <a:solidFill>
                  <a:srgbClr val="FFFFFF"/>
                </a:solidFill>
                <a:latin typeface="Montserrat Extra-Bold"/>
              </a:rPr>
              <a:t>3</a:t>
            </a:r>
            <a:endParaRPr lang="en-US" sz="7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Extra-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022721" y="9593485"/>
            <a:ext cx="1968654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@kiertohanke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991375" y="9593485"/>
            <a:ext cx="2336472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@ekokumppanit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95147" y="9593485"/>
            <a:ext cx="3990645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 Bold"/>
                <a:ea typeface="+mn-ea"/>
                <a:cs typeface="+mn-cs"/>
              </a:rPr>
              <a:t>kiertotaloudestakasvua.fi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954708" y="9593485"/>
            <a:ext cx="3036598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#arvojesimukaistatyötä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617168" y="4897265"/>
            <a:ext cx="5604925" cy="49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Classic Bold"/>
                <a:ea typeface="+mn-ea"/>
                <a:cs typeface="+mn-cs"/>
              </a:rPr>
              <a:t>Ratkaisu/Lähestyminen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492990" y="4900758"/>
            <a:ext cx="4094501" cy="49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Classic Bold"/>
                <a:ea typeface="+mn-ea"/>
                <a:cs typeface="+mn-cs"/>
              </a:rPr>
              <a:t>Hyödyt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855217" y="6185435"/>
            <a:ext cx="3128826" cy="107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Mitä konkreettisia asioita ratkaisun avulla tehdään?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3767612" y="6184135"/>
            <a:ext cx="3646857" cy="1095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6"/>
              </a:lnSpc>
              <a:defRPr/>
            </a:pPr>
            <a:r>
              <a:rPr lang="en-US" sz="2200" err="1">
                <a:solidFill>
                  <a:srgbClr val="000000"/>
                </a:solidFill>
                <a:latin typeface="Open Sans"/>
              </a:rPr>
              <a:t>Mitä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Open Sans"/>
              </a:rPr>
              <a:t>hyötyjä</a:t>
            </a:r>
            <a:r>
              <a:rPr lang="en-US" sz="2200">
                <a:solidFill>
                  <a:srgbClr val="000000"/>
                </a:solidFill>
                <a:latin typeface="Open Sans"/>
              </a:rPr>
              <a:t> </a:t>
            </a:r>
            <a:r>
              <a:rPr lang="en-US" sz="2200" err="1">
                <a:solidFill>
                  <a:srgbClr val="000000"/>
                </a:solidFill>
                <a:latin typeface="Open Sans"/>
              </a:rPr>
              <a:t>ratkaisusta</a:t>
            </a:r>
            <a:r>
              <a:rPr lang="en-US" sz="2200">
                <a:solidFill>
                  <a:srgbClr val="000000"/>
                </a:solidFill>
                <a:latin typeface="Open Sans"/>
              </a:rPr>
              <a:t> on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? </a:t>
            </a: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Mitä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arvoa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tarjotaan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asiakkaalle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?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33729" y="1438275"/>
            <a:ext cx="1938824" cy="49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Classic Bold"/>
                <a:ea typeface="+mn-ea"/>
                <a:cs typeface="+mn-cs"/>
              </a:rPr>
              <a:t>Tarina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781360" y="1643698"/>
            <a:ext cx="4018439" cy="49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Classic Bold"/>
                <a:ea typeface="+mn-ea"/>
                <a:cs typeface="+mn-cs"/>
              </a:rPr>
              <a:t>Kutsu toimintaan</a:t>
            </a:r>
          </a:p>
        </p:txBody>
      </p:sp>
      <p:pic>
        <p:nvPicPr>
          <p:cNvPr id="35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32698">
            <a:off x="16234650" y="2728371"/>
            <a:ext cx="1279097" cy="36134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8"/>
          <a:srcRect t="26225" b="27454"/>
          <a:stretch>
            <a:fillRect/>
          </a:stretch>
        </p:blipFill>
        <p:spPr>
          <a:xfrm>
            <a:off x="14830127" y="212153"/>
            <a:ext cx="1439497" cy="666774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708955" y="400293"/>
            <a:ext cx="1974367" cy="478634"/>
          </a:xfrm>
          <a:prstGeom prst="rect">
            <a:avLst/>
          </a:prstGeom>
        </p:spPr>
      </p:pic>
      <p:sp>
        <p:nvSpPr>
          <p:cNvPr id="39" name="TextBox 39"/>
          <p:cNvSpPr txBox="1"/>
          <p:nvPr/>
        </p:nvSpPr>
        <p:spPr>
          <a:xfrm>
            <a:off x="697215" y="330952"/>
            <a:ext cx="3011852" cy="107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Miksi tiimi on lähtenyt työstämään juuri tätä ratkaisuvaihtoehtoa?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F018BB-185A-AB63-279D-33A214A5091D}"/>
              </a:ext>
            </a:extLst>
          </p:cNvPr>
          <p:cNvSpPr txBox="1"/>
          <p:nvPr/>
        </p:nvSpPr>
        <p:spPr>
          <a:xfrm>
            <a:off x="812800" y="8788400"/>
            <a:ext cx="69850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err="1">
                <a:latin typeface="Open Sans"/>
              </a:rPr>
              <a:t>Muokattu</a:t>
            </a:r>
            <a:r>
              <a:rPr lang="en-US" sz="1400">
                <a:latin typeface="Open Sans"/>
              </a:rPr>
              <a:t> </a:t>
            </a:r>
            <a:r>
              <a:rPr lang="en-US" sz="1400" err="1">
                <a:latin typeface="Open Sans"/>
              </a:rPr>
              <a:t>alkuperäisestä</a:t>
            </a:r>
            <a:r>
              <a:rPr lang="en-US" sz="1400">
                <a:latin typeface="Open Sans"/>
              </a:rPr>
              <a:t> </a:t>
            </a:r>
            <a:r>
              <a:rPr lang="en-US" sz="1400" err="1">
                <a:latin typeface="Open Sans"/>
              </a:rPr>
              <a:t>Haastepajan</a:t>
            </a:r>
            <a:r>
              <a:rPr lang="en-US" sz="1400">
                <a:latin typeface="Open Sans"/>
              </a:rPr>
              <a:t> NABC-</a:t>
            </a:r>
            <a:r>
              <a:rPr lang="en-US" sz="1400" err="1">
                <a:latin typeface="Open Sans"/>
              </a:rPr>
              <a:t>mallista</a:t>
            </a:r>
            <a:r>
              <a:rPr lang="en-US" sz="1400">
                <a:latin typeface="Open Sans"/>
              </a:rPr>
              <a:t>.</a:t>
            </a:r>
            <a:endParaRPr lang="en-US" sz="1400" err="1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70992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4344" y="2285002"/>
            <a:ext cx="7261733" cy="5716996"/>
            <a:chOff x="0" y="0"/>
            <a:chExt cx="3730237" cy="29367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30237" cy="2936730"/>
            </a:xfrm>
            <a:custGeom>
              <a:avLst/>
              <a:gdLst/>
              <a:ahLst/>
              <a:cxnLst/>
              <a:rect l="l" t="t" r="r" b="b"/>
              <a:pathLst>
                <a:path w="3730237" h="2936730">
                  <a:moveTo>
                    <a:pt x="0" y="0"/>
                  </a:moveTo>
                  <a:lnTo>
                    <a:pt x="0" y="2936730"/>
                  </a:lnTo>
                  <a:lnTo>
                    <a:pt x="3730237" y="2936730"/>
                  </a:lnTo>
                  <a:lnTo>
                    <a:pt x="3730237" y="0"/>
                  </a:lnTo>
                  <a:lnTo>
                    <a:pt x="0" y="0"/>
                  </a:lnTo>
                  <a:close/>
                  <a:moveTo>
                    <a:pt x="3669277" y="2875770"/>
                  </a:moveTo>
                  <a:lnTo>
                    <a:pt x="59690" y="2875770"/>
                  </a:lnTo>
                  <a:lnTo>
                    <a:pt x="59690" y="59690"/>
                  </a:lnTo>
                  <a:lnTo>
                    <a:pt x="3669277" y="59690"/>
                  </a:lnTo>
                  <a:lnTo>
                    <a:pt x="3669277" y="287577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466506" y="1431462"/>
            <a:ext cx="18489227" cy="771925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914613" y="4705350"/>
            <a:ext cx="6201195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9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-Bold"/>
                <a:ea typeface="+mn-ea"/>
                <a:cs typeface="+mn-cs"/>
              </a:rPr>
              <a:t>Tarina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545468" y="3895725"/>
            <a:ext cx="6301340" cy="2466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Mikä on myyntipuheen koukku?</a:t>
            </a:r>
          </a:p>
          <a:p>
            <a:pPr marL="0" marR="0" lvl="0" indent="0" algn="ctr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Tämä on se kohta, jolla kuulija saadaan kiinnostumaan.</a:t>
            </a:r>
          </a:p>
          <a:p>
            <a:pPr marL="0" marR="0" lvl="0" indent="0" algn="ctr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Maalaa sanoilla tarina.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81360" y="8863432"/>
            <a:ext cx="1153480" cy="11534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45794" y="8863432"/>
            <a:ext cx="1630360" cy="11534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810613" y="8863432"/>
            <a:ext cx="1115661" cy="115348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022721" y="9593485"/>
            <a:ext cx="1968654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@kiertohanke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991375" y="9593485"/>
            <a:ext cx="2336472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@ekokumppanit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95147" y="9593485"/>
            <a:ext cx="3990645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 Bold"/>
                <a:ea typeface="+mn-ea"/>
                <a:cs typeface="+mn-cs"/>
              </a:rPr>
              <a:t>kiertotaloudestakasvua.fi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954708" y="9593485"/>
            <a:ext cx="3036598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#arvojesimukaistatyötä</a:t>
            </a:r>
          </a:p>
        </p:txBody>
      </p:sp>
      <p:sp>
        <p:nvSpPr>
          <p:cNvPr id="14" name="AutoShape 14"/>
          <p:cNvSpPr/>
          <p:nvPr/>
        </p:nvSpPr>
        <p:spPr>
          <a:xfrm>
            <a:off x="895147" y="9440172"/>
            <a:ext cx="12432700" cy="0"/>
          </a:xfrm>
          <a:prstGeom prst="line">
            <a:avLst/>
          </a:prstGeom>
          <a:ln w="19050" cap="flat">
            <a:solidFill>
              <a:srgbClr val="8CC1B3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 t="26225" b="27454"/>
          <a:stretch>
            <a:fillRect/>
          </a:stretch>
        </p:blipFill>
        <p:spPr>
          <a:xfrm>
            <a:off x="14830127" y="212153"/>
            <a:ext cx="1439497" cy="66677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708955" y="400293"/>
            <a:ext cx="1974367" cy="478634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509284" y="5734807"/>
            <a:ext cx="3011852" cy="35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6"/>
              </a:lnSpc>
              <a:defRPr/>
            </a:pPr>
            <a:r>
              <a:rPr lang="en-US" sz="2200" err="1">
                <a:solidFill>
                  <a:srgbClr val="000000"/>
                </a:solidFill>
                <a:latin typeface="Open Sans"/>
              </a:rPr>
              <a:t>Myyntipuheen</a:t>
            </a:r>
            <a:r>
              <a:rPr lang="en-US" sz="2200">
                <a:solidFill>
                  <a:srgbClr val="000000"/>
                </a:solidFill>
                <a:latin typeface="Open Sans"/>
              </a:rPr>
              <a:t> </a:t>
            </a: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osa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lang="en-US" sz="2200">
                <a:solidFill>
                  <a:srgbClr val="000000"/>
                </a:solidFill>
                <a:latin typeface="Open Sans"/>
              </a:rPr>
              <a:t>1/5</a:t>
            </a: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4344" y="2285002"/>
            <a:ext cx="7261733" cy="5716996"/>
            <a:chOff x="0" y="0"/>
            <a:chExt cx="3730237" cy="29367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30237" cy="2936730"/>
            </a:xfrm>
            <a:custGeom>
              <a:avLst/>
              <a:gdLst/>
              <a:ahLst/>
              <a:cxnLst/>
              <a:rect l="l" t="t" r="r" b="b"/>
              <a:pathLst>
                <a:path w="3730237" h="2936730">
                  <a:moveTo>
                    <a:pt x="0" y="0"/>
                  </a:moveTo>
                  <a:lnTo>
                    <a:pt x="0" y="2936730"/>
                  </a:lnTo>
                  <a:lnTo>
                    <a:pt x="3730237" y="2936730"/>
                  </a:lnTo>
                  <a:lnTo>
                    <a:pt x="3730237" y="0"/>
                  </a:lnTo>
                  <a:lnTo>
                    <a:pt x="0" y="0"/>
                  </a:lnTo>
                  <a:close/>
                  <a:moveTo>
                    <a:pt x="3669277" y="2875770"/>
                  </a:moveTo>
                  <a:lnTo>
                    <a:pt x="59690" y="2875770"/>
                  </a:lnTo>
                  <a:lnTo>
                    <a:pt x="59690" y="59690"/>
                  </a:lnTo>
                  <a:lnTo>
                    <a:pt x="3669277" y="59690"/>
                  </a:lnTo>
                  <a:lnTo>
                    <a:pt x="3669277" y="287577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466506" y="1431462"/>
            <a:ext cx="18489227" cy="771925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914613" y="4705350"/>
            <a:ext cx="6201195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9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-Bold"/>
                <a:ea typeface="+mn-ea"/>
                <a:cs typeface="+mn-cs"/>
              </a:rPr>
              <a:t>Tarve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545468" y="3895725"/>
            <a:ext cx="6301340" cy="2466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Mikä tarve on tunnistettu asiakkailla/markkinoilla?</a:t>
            </a:r>
          </a:p>
          <a:p>
            <a:pPr marL="0" marR="0" lvl="0" indent="0" algn="ctr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Mikä on ongelma ja mikä tarve ratkaisulla täytetään?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81360" y="8863432"/>
            <a:ext cx="1153480" cy="11534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45794" y="8863432"/>
            <a:ext cx="1630360" cy="11534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810613" y="8863432"/>
            <a:ext cx="1115661" cy="115348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022721" y="9593485"/>
            <a:ext cx="1968654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@kiertohanke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991375" y="9593485"/>
            <a:ext cx="2336472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@ekokumppanit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95147" y="9593485"/>
            <a:ext cx="3990645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 Bold"/>
                <a:ea typeface="+mn-ea"/>
                <a:cs typeface="+mn-cs"/>
              </a:rPr>
              <a:t>kiertotaloudestakasvua.fi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954708" y="9593485"/>
            <a:ext cx="3036598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#arvojesimukaistatyötä</a:t>
            </a:r>
          </a:p>
        </p:txBody>
      </p:sp>
      <p:sp>
        <p:nvSpPr>
          <p:cNvPr id="14" name="AutoShape 14"/>
          <p:cNvSpPr/>
          <p:nvPr/>
        </p:nvSpPr>
        <p:spPr>
          <a:xfrm>
            <a:off x="895147" y="9440172"/>
            <a:ext cx="12432700" cy="0"/>
          </a:xfrm>
          <a:prstGeom prst="line">
            <a:avLst/>
          </a:prstGeom>
          <a:ln w="19050" cap="flat">
            <a:solidFill>
              <a:srgbClr val="8CC1B3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 t="26225" b="27454"/>
          <a:stretch>
            <a:fillRect/>
          </a:stretch>
        </p:blipFill>
        <p:spPr>
          <a:xfrm>
            <a:off x="14830127" y="212153"/>
            <a:ext cx="1439497" cy="66677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708955" y="400293"/>
            <a:ext cx="1974367" cy="478634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509284" y="5734807"/>
            <a:ext cx="3011852" cy="35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6"/>
              </a:lnSpc>
              <a:defRPr/>
            </a:pPr>
            <a:r>
              <a:rPr lang="en-US" sz="2200" err="1">
                <a:solidFill>
                  <a:srgbClr val="000000"/>
                </a:solidFill>
                <a:latin typeface="Open Sans"/>
              </a:rPr>
              <a:t>Myyntipuheen</a:t>
            </a:r>
            <a:r>
              <a:rPr lang="en-US" sz="2200">
                <a:solidFill>
                  <a:srgbClr val="000000"/>
                </a:solidFill>
                <a:latin typeface="Open Sans"/>
              </a:rPr>
              <a:t> </a:t>
            </a: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osa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lang="en-US" sz="2200">
                <a:solidFill>
                  <a:srgbClr val="000000"/>
                </a:solidFill>
                <a:latin typeface="Open Sans"/>
              </a:rPr>
              <a:t>2/5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4344" y="2285002"/>
            <a:ext cx="7261733" cy="5716996"/>
            <a:chOff x="0" y="0"/>
            <a:chExt cx="3730237" cy="29367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30237" cy="2936730"/>
            </a:xfrm>
            <a:custGeom>
              <a:avLst/>
              <a:gdLst/>
              <a:ahLst/>
              <a:cxnLst/>
              <a:rect l="l" t="t" r="r" b="b"/>
              <a:pathLst>
                <a:path w="3730237" h="2936730">
                  <a:moveTo>
                    <a:pt x="0" y="0"/>
                  </a:moveTo>
                  <a:lnTo>
                    <a:pt x="0" y="2936730"/>
                  </a:lnTo>
                  <a:lnTo>
                    <a:pt x="3730237" y="2936730"/>
                  </a:lnTo>
                  <a:lnTo>
                    <a:pt x="3730237" y="0"/>
                  </a:lnTo>
                  <a:lnTo>
                    <a:pt x="0" y="0"/>
                  </a:lnTo>
                  <a:close/>
                  <a:moveTo>
                    <a:pt x="3669277" y="2875770"/>
                  </a:moveTo>
                  <a:lnTo>
                    <a:pt x="59690" y="2875770"/>
                  </a:lnTo>
                  <a:lnTo>
                    <a:pt x="59690" y="59690"/>
                  </a:lnTo>
                  <a:lnTo>
                    <a:pt x="3669277" y="59690"/>
                  </a:lnTo>
                  <a:lnTo>
                    <a:pt x="3669277" y="287577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466506" y="1431462"/>
            <a:ext cx="18489227" cy="771925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914613" y="3768100"/>
            <a:ext cx="6201195" cy="855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9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5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-Bold"/>
                <a:ea typeface="+mn-ea"/>
                <a:cs typeface="+mn-cs"/>
              </a:rPr>
              <a:t>Ratkaisu</a:t>
            </a:r>
            <a:endParaRPr lang="en-US" sz="575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Extra-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25206" y="3895725"/>
            <a:ext cx="6585407" cy="2466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Millä lähestymistavalla tunnistettu tarve tyydytetään? Mikä on ratkaisu?</a:t>
            </a:r>
          </a:p>
          <a:p>
            <a:pPr marL="0" marR="0" lvl="0" indent="0" algn="ctr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Mitä konkreettisia asioita ratkaisun avulla tehdään?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81360" y="8863432"/>
            <a:ext cx="1153480" cy="11534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45794" y="8863432"/>
            <a:ext cx="1630360" cy="11534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810613" y="8863432"/>
            <a:ext cx="1115661" cy="115348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022721" y="9593485"/>
            <a:ext cx="1968654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@kiertohanke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991375" y="9593485"/>
            <a:ext cx="2336472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@ekokumppanit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95147" y="9593485"/>
            <a:ext cx="3990645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 Bold"/>
                <a:ea typeface="+mn-ea"/>
                <a:cs typeface="+mn-cs"/>
              </a:rPr>
              <a:t>kiertotaloudestakasvua.fi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954708" y="9593485"/>
            <a:ext cx="3036598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#arvojesimukaistatyötä</a:t>
            </a:r>
          </a:p>
        </p:txBody>
      </p:sp>
      <p:sp>
        <p:nvSpPr>
          <p:cNvPr id="14" name="AutoShape 14"/>
          <p:cNvSpPr/>
          <p:nvPr/>
        </p:nvSpPr>
        <p:spPr>
          <a:xfrm>
            <a:off x="895147" y="9440172"/>
            <a:ext cx="12432700" cy="0"/>
          </a:xfrm>
          <a:prstGeom prst="line">
            <a:avLst/>
          </a:prstGeom>
          <a:ln w="19050" cap="flat">
            <a:solidFill>
              <a:srgbClr val="8CC1B3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 t="26225" b="27454"/>
          <a:stretch>
            <a:fillRect/>
          </a:stretch>
        </p:blipFill>
        <p:spPr>
          <a:xfrm>
            <a:off x="14830127" y="212153"/>
            <a:ext cx="1439497" cy="66677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708955" y="400293"/>
            <a:ext cx="1974367" cy="478634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509284" y="5734807"/>
            <a:ext cx="3011852" cy="35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6"/>
              </a:lnSpc>
              <a:defRPr/>
            </a:pPr>
            <a:r>
              <a:rPr lang="en-US" sz="2200" err="1">
                <a:solidFill>
                  <a:srgbClr val="000000"/>
                </a:solidFill>
                <a:latin typeface="Open Sans"/>
              </a:rPr>
              <a:t>Myyntipuheen</a:t>
            </a:r>
            <a:r>
              <a:rPr lang="en-US" sz="2200">
                <a:solidFill>
                  <a:srgbClr val="000000"/>
                </a:solidFill>
                <a:latin typeface="Open Sans"/>
              </a:rPr>
              <a:t> </a:t>
            </a: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osa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lang="en-US" sz="2200">
                <a:solidFill>
                  <a:srgbClr val="000000"/>
                </a:solidFill>
                <a:latin typeface="Open Sans"/>
              </a:rPr>
              <a:t>3/5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4344" y="2285002"/>
            <a:ext cx="7261733" cy="5716996"/>
            <a:chOff x="0" y="0"/>
            <a:chExt cx="3730237" cy="29367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30237" cy="2936730"/>
            </a:xfrm>
            <a:custGeom>
              <a:avLst/>
              <a:gdLst/>
              <a:ahLst/>
              <a:cxnLst/>
              <a:rect l="l" t="t" r="r" b="b"/>
              <a:pathLst>
                <a:path w="3730237" h="2936730">
                  <a:moveTo>
                    <a:pt x="0" y="0"/>
                  </a:moveTo>
                  <a:lnTo>
                    <a:pt x="0" y="2936730"/>
                  </a:lnTo>
                  <a:lnTo>
                    <a:pt x="3730237" y="2936730"/>
                  </a:lnTo>
                  <a:lnTo>
                    <a:pt x="3730237" y="0"/>
                  </a:lnTo>
                  <a:lnTo>
                    <a:pt x="0" y="0"/>
                  </a:lnTo>
                  <a:close/>
                  <a:moveTo>
                    <a:pt x="3669277" y="2875770"/>
                  </a:moveTo>
                  <a:lnTo>
                    <a:pt x="59690" y="2875770"/>
                  </a:lnTo>
                  <a:lnTo>
                    <a:pt x="59690" y="59690"/>
                  </a:lnTo>
                  <a:lnTo>
                    <a:pt x="3669277" y="59690"/>
                  </a:lnTo>
                  <a:lnTo>
                    <a:pt x="3669277" y="287577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466506" y="1431462"/>
            <a:ext cx="18489227" cy="771925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914613" y="3768100"/>
            <a:ext cx="6201195" cy="855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9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5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-Bold"/>
                <a:ea typeface="+mn-ea"/>
                <a:cs typeface="+mn-cs"/>
              </a:rPr>
              <a:t>Hyödyt</a:t>
            </a:r>
            <a:endParaRPr lang="en-US" sz="575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Extra-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918198" y="3400425"/>
            <a:ext cx="7070644" cy="345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Mitkä ovat hyödyt suhteessa kustannuksiin?</a:t>
            </a:r>
          </a:p>
          <a:p>
            <a:pPr marL="0" marR="0" lvl="0" indent="0" algn="ctr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Mikä tekee ratkaisusta kannattavan? Mitä asiakas saa?</a:t>
            </a:r>
          </a:p>
          <a:p>
            <a:pPr marL="0" marR="0" lvl="0" indent="0" algn="ctr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Minkälaista arvoa tarjotaan asiakkaalle?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81360" y="8863432"/>
            <a:ext cx="1153480" cy="11534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45794" y="8863432"/>
            <a:ext cx="1630360" cy="11534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810613" y="8863432"/>
            <a:ext cx="1115661" cy="115348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022721" y="9593485"/>
            <a:ext cx="1968654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@kiertohanke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991375" y="9593485"/>
            <a:ext cx="2336472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@ekokumppanit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95147" y="9593485"/>
            <a:ext cx="3990645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 Bold"/>
                <a:ea typeface="+mn-ea"/>
                <a:cs typeface="+mn-cs"/>
              </a:rPr>
              <a:t>kiertotaloudestakasvua.fi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954708" y="9593485"/>
            <a:ext cx="3036598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#arvojesimukaistatyötä</a:t>
            </a:r>
          </a:p>
        </p:txBody>
      </p:sp>
      <p:sp>
        <p:nvSpPr>
          <p:cNvPr id="14" name="AutoShape 14"/>
          <p:cNvSpPr/>
          <p:nvPr/>
        </p:nvSpPr>
        <p:spPr>
          <a:xfrm>
            <a:off x="895147" y="9440172"/>
            <a:ext cx="12432700" cy="0"/>
          </a:xfrm>
          <a:prstGeom prst="line">
            <a:avLst/>
          </a:prstGeom>
          <a:ln w="19050" cap="flat">
            <a:solidFill>
              <a:srgbClr val="8CC1B3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 t="26225" b="27454"/>
          <a:stretch>
            <a:fillRect/>
          </a:stretch>
        </p:blipFill>
        <p:spPr>
          <a:xfrm>
            <a:off x="14830127" y="212153"/>
            <a:ext cx="1439497" cy="66677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708955" y="400293"/>
            <a:ext cx="1974367" cy="478634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509284" y="5734807"/>
            <a:ext cx="3011852" cy="35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6"/>
              </a:lnSpc>
              <a:defRPr/>
            </a:pPr>
            <a:r>
              <a:rPr lang="en-US" sz="2200" err="1">
                <a:solidFill>
                  <a:srgbClr val="000000"/>
                </a:solidFill>
                <a:latin typeface="Open Sans"/>
              </a:rPr>
              <a:t>Myyntipuheen</a:t>
            </a:r>
            <a:r>
              <a:rPr lang="en-US" sz="22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Open Sans"/>
              </a:rPr>
              <a:t>osa</a:t>
            </a:r>
            <a:r>
              <a:rPr lang="en-US" sz="2200">
                <a:solidFill>
                  <a:srgbClr val="000000"/>
                </a:solidFill>
                <a:latin typeface="Open Sans"/>
              </a:rPr>
              <a:t> 4/5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4344" y="2285002"/>
            <a:ext cx="7261733" cy="5716996"/>
            <a:chOff x="0" y="0"/>
            <a:chExt cx="3730237" cy="29367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30237" cy="2936730"/>
            </a:xfrm>
            <a:custGeom>
              <a:avLst/>
              <a:gdLst/>
              <a:ahLst/>
              <a:cxnLst/>
              <a:rect l="l" t="t" r="r" b="b"/>
              <a:pathLst>
                <a:path w="3730237" h="2936730">
                  <a:moveTo>
                    <a:pt x="0" y="0"/>
                  </a:moveTo>
                  <a:lnTo>
                    <a:pt x="0" y="2936730"/>
                  </a:lnTo>
                  <a:lnTo>
                    <a:pt x="3730237" y="2936730"/>
                  </a:lnTo>
                  <a:lnTo>
                    <a:pt x="3730237" y="0"/>
                  </a:lnTo>
                  <a:lnTo>
                    <a:pt x="0" y="0"/>
                  </a:lnTo>
                  <a:close/>
                  <a:moveTo>
                    <a:pt x="3669277" y="2875770"/>
                  </a:moveTo>
                  <a:lnTo>
                    <a:pt x="59690" y="2875770"/>
                  </a:lnTo>
                  <a:lnTo>
                    <a:pt x="59690" y="59690"/>
                  </a:lnTo>
                  <a:lnTo>
                    <a:pt x="3669277" y="59690"/>
                  </a:lnTo>
                  <a:lnTo>
                    <a:pt x="3669277" y="287577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466506" y="1431462"/>
            <a:ext cx="18489227" cy="771925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914613" y="3768100"/>
            <a:ext cx="6381425" cy="1752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9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-Bold"/>
                <a:ea typeface="+mn-ea"/>
                <a:cs typeface="+mn-cs"/>
              </a:rPr>
              <a:t>Kutsu toimintaan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529111" y="4143375"/>
            <a:ext cx="7597472" cy="197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Mikä on kutsu toimintaan / yhteistyöhön?</a:t>
            </a:r>
          </a:p>
          <a:p>
            <a:pPr marL="0" marR="0" lvl="0" indent="0" algn="ctr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Mitä kuulijan tulee tehdä seuraavaksi? Mikä on konkreettinen ehdotus?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81360" y="8863432"/>
            <a:ext cx="1153480" cy="11534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45794" y="8863432"/>
            <a:ext cx="1630360" cy="11534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810613" y="8863432"/>
            <a:ext cx="1115661" cy="115348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022721" y="9593485"/>
            <a:ext cx="1968654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@kiertohanke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991375" y="9593485"/>
            <a:ext cx="2336472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@ekokumppanit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95147" y="9593485"/>
            <a:ext cx="3990645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 Bold"/>
                <a:ea typeface="+mn-ea"/>
                <a:cs typeface="+mn-cs"/>
              </a:rPr>
              <a:t>kiertotaloudestakasvua.fi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954708" y="9593485"/>
            <a:ext cx="3036598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#arvojesimukaistatyötä</a:t>
            </a:r>
          </a:p>
        </p:txBody>
      </p:sp>
      <p:sp>
        <p:nvSpPr>
          <p:cNvPr id="14" name="AutoShape 14"/>
          <p:cNvSpPr/>
          <p:nvPr/>
        </p:nvSpPr>
        <p:spPr>
          <a:xfrm>
            <a:off x="895147" y="9440172"/>
            <a:ext cx="12432700" cy="0"/>
          </a:xfrm>
          <a:prstGeom prst="line">
            <a:avLst/>
          </a:prstGeom>
          <a:ln w="19050" cap="flat">
            <a:solidFill>
              <a:srgbClr val="8CC1B3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 t="26225" b="27454"/>
          <a:stretch>
            <a:fillRect/>
          </a:stretch>
        </p:blipFill>
        <p:spPr>
          <a:xfrm>
            <a:off x="14830127" y="212153"/>
            <a:ext cx="1439497" cy="66677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708955" y="400293"/>
            <a:ext cx="1974367" cy="478634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509284" y="5734807"/>
            <a:ext cx="3011852" cy="35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6"/>
              </a:lnSpc>
              <a:defRPr/>
            </a:pPr>
            <a:r>
              <a:rPr lang="en-US" sz="2200" err="1">
                <a:solidFill>
                  <a:srgbClr val="000000"/>
                </a:solidFill>
                <a:latin typeface="Open Sans"/>
              </a:rPr>
              <a:t>Myyntipuheen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osa</a:t>
            </a:r>
            <a:r>
              <a:rPr lang="en-US" sz="2200">
                <a:solidFill>
                  <a:srgbClr val="000000"/>
                </a:solidFill>
                <a:latin typeface="Open Sans"/>
              </a:rPr>
              <a:t> 5/5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68195" y="1848027"/>
            <a:ext cx="11751610" cy="6263214"/>
            <a:chOff x="0" y="0"/>
            <a:chExt cx="6036616" cy="32173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36616" cy="3217314"/>
            </a:xfrm>
            <a:custGeom>
              <a:avLst/>
              <a:gdLst/>
              <a:ahLst/>
              <a:cxnLst/>
              <a:rect l="l" t="t" r="r" b="b"/>
              <a:pathLst>
                <a:path w="6036616" h="3217314">
                  <a:moveTo>
                    <a:pt x="0" y="0"/>
                  </a:moveTo>
                  <a:lnTo>
                    <a:pt x="0" y="3217314"/>
                  </a:lnTo>
                  <a:lnTo>
                    <a:pt x="6036616" y="3217314"/>
                  </a:lnTo>
                  <a:lnTo>
                    <a:pt x="6036616" y="0"/>
                  </a:lnTo>
                  <a:lnTo>
                    <a:pt x="0" y="0"/>
                  </a:lnTo>
                  <a:close/>
                  <a:moveTo>
                    <a:pt x="5975655" y="3156354"/>
                  </a:moveTo>
                  <a:lnTo>
                    <a:pt x="59690" y="3156354"/>
                  </a:lnTo>
                  <a:lnTo>
                    <a:pt x="59690" y="59690"/>
                  </a:lnTo>
                  <a:lnTo>
                    <a:pt x="5975655" y="59690"/>
                  </a:lnTo>
                  <a:lnTo>
                    <a:pt x="5975655" y="315635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432423">
            <a:off x="3358160" y="568315"/>
            <a:ext cx="11019023" cy="816096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883968" y="2545731"/>
            <a:ext cx="6201195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9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750" err="1">
                <a:solidFill>
                  <a:srgbClr val="000000"/>
                </a:solidFill>
                <a:latin typeface="Montserrat Extra-Bold"/>
              </a:rPr>
              <a:t>Myyntipuhe</a:t>
            </a:r>
            <a:endParaRPr lang="en-US" sz="575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Extra-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501004" y="4451263"/>
            <a:ext cx="9285992" cy="2975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  <a:defRPr/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 </a:t>
            </a: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Kootkaa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vastaukset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eri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myyntipuheen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kohtiin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. 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Tämän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 </a:t>
            </a: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pohjalta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myyntipuhe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alkaa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rakentumaan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Valmistautukaa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esittämään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mallinne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muulle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tiimille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, </a:t>
            </a: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aikaa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3 min per </a:t>
            </a: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tiimi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.</a:t>
            </a:r>
            <a:endParaRPr lang="en-US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376016" y="3626833"/>
            <a:ext cx="7535967" cy="606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7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Ryhmätyöskentely (n. 30 min)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81360" y="8863432"/>
            <a:ext cx="1153480" cy="11534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45794" y="8863432"/>
            <a:ext cx="1630360" cy="11534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810613" y="8863432"/>
            <a:ext cx="1115661" cy="115348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022721" y="9593485"/>
            <a:ext cx="1968654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@kiertohanke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991375" y="9593485"/>
            <a:ext cx="2336472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@ekokumppanit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5147" y="9593485"/>
            <a:ext cx="3990645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 Bold"/>
                <a:ea typeface="+mn-ea"/>
                <a:cs typeface="+mn-cs"/>
              </a:rPr>
              <a:t>kiertotaloudestakasvua.fi</a:t>
            </a:r>
          </a:p>
        </p:txBody>
      </p:sp>
      <p:sp>
        <p:nvSpPr>
          <p:cNvPr id="14" name="AutoShape 14"/>
          <p:cNvSpPr/>
          <p:nvPr/>
        </p:nvSpPr>
        <p:spPr>
          <a:xfrm>
            <a:off x="895147" y="9440172"/>
            <a:ext cx="12432700" cy="0"/>
          </a:xfrm>
          <a:prstGeom prst="line">
            <a:avLst/>
          </a:prstGeom>
          <a:ln w="19050" cap="flat">
            <a:solidFill>
              <a:srgbClr val="8CC1B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5954708" y="9593485"/>
            <a:ext cx="3036598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#arvojesimukaistatyötä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 t="26225" b="27454"/>
          <a:stretch>
            <a:fillRect/>
          </a:stretch>
        </p:blipFill>
        <p:spPr>
          <a:xfrm>
            <a:off x="14830127" y="212153"/>
            <a:ext cx="1439497" cy="6667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708955" y="400293"/>
            <a:ext cx="1974367" cy="47863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68195" y="1848027"/>
            <a:ext cx="11751610" cy="6263214"/>
            <a:chOff x="0" y="0"/>
            <a:chExt cx="6036616" cy="32173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36616" cy="3217314"/>
            </a:xfrm>
            <a:custGeom>
              <a:avLst/>
              <a:gdLst/>
              <a:ahLst/>
              <a:cxnLst/>
              <a:rect l="l" t="t" r="r" b="b"/>
              <a:pathLst>
                <a:path w="6036616" h="3217314">
                  <a:moveTo>
                    <a:pt x="0" y="0"/>
                  </a:moveTo>
                  <a:lnTo>
                    <a:pt x="0" y="3217314"/>
                  </a:lnTo>
                  <a:lnTo>
                    <a:pt x="6036616" y="3217314"/>
                  </a:lnTo>
                  <a:lnTo>
                    <a:pt x="6036616" y="0"/>
                  </a:lnTo>
                  <a:lnTo>
                    <a:pt x="0" y="0"/>
                  </a:lnTo>
                  <a:close/>
                  <a:moveTo>
                    <a:pt x="5975655" y="3156354"/>
                  </a:moveTo>
                  <a:lnTo>
                    <a:pt x="59690" y="3156354"/>
                  </a:lnTo>
                  <a:lnTo>
                    <a:pt x="59690" y="59690"/>
                  </a:lnTo>
                  <a:lnTo>
                    <a:pt x="5975655" y="59690"/>
                  </a:lnTo>
                  <a:lnTo>
                    <a:pt x="5975655" y="315635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432423">
            <a:off x="3358160" y="568315"/>
            <a:ext cx="11019023" cy="816096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883968" y="3463541"/>
            <a:ext cx="6201195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9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750" err="1">
                <a:solidFill>
                  <a:srgbClr val="000000"/>
                </a:solidFill>
                <a:latin typeface="Montserrat Extra-Bold"/>
              </a:rPr>
              <a:t>Myyntipuhe</a:t>
            </a:r>
            <a:endParaRPr lang="en-US" sz="575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Extra-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501004" y="5348278"/>
            <a:ext cx="9285992" cy="974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 min per </a:t>
            </a: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tiimi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. </a:t>
            </a: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Lyhyet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kommentit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esitysten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jälkeen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viimeisiä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viilauksia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varten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376016" y="4544643"/>
            <a:ext cx="7535967" cy="606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4"/>
              </a:lnSpc>
              <a:defRPr/>
            </a:pPr>
            <a:r>
              <a:rPr kumimoji="0" lang="en-US" sz="395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Harjoitusesitykset</a:t>
            </a:r>
            <a:r>
              <a:rPr lang="en-US" sz="3950">
                <a:solidFill>
                  <a:srgbClr val="000000"/>
                </a:solidFill>
                <a:latin typeface="Montserrat Classic"/>
              </a:rPr>
              <a:t> (30 min)</a:t>
            </a:r>
            <a:endParaRPr lang="en-US" sz="39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Classic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81360" y="8863432"/>
            <a:ext cx="1153480" cy="11534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45794" y="8863432"/>
            <a:ext cx="1630360" cy="11534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810613" y="8863432"/>
            <a:ext cx="1115661" cy="115348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022721" y="9593485"/>
            <a:ext cx="1968654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@kiertohanke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991375" y="9593485"/>
            <a:ext cx="2336472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@ekokumppanit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5147" y="9593485"/>
            <a:ext cx="3990645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 Bold"/>
                <a:ea typeface="+mn-ea"/>
                <a:cs typeface="+mn-cs"/>
              </a:rPr>
              <a:t>kiertotaloudestakasvua.fi</a:t>
            </a:r>
          </a:p>
        </p:txBody>
      </p:sp>
      <p:sp>
        <p:nvSpPr>
          <p:cNvPr id="14" name="AutoShape 14"/>
          <p:cNvSpPr/>
          <p:nvPr/>
        </p:nvSpPr>
        <p:spPr>
          <a:xfrm>
            <a:off x="895147" y="9440172"/>
            <a:ext cx="12432700" cy="0"/>
          </a:xfrm>
          <a:prstGeom prst="line">
            <a:avLst/>
          </a:prstGeom>
          <a:ln w="19050" cap="flat">
            <a:solidFill>
              <a:srgbClr val="8CC1B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5954708" y="9593485"/>
            <a:ext cx="3036598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#arvojesimukaistatyötä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 t="26225" b="27454"/>
          <a:stretch>
            <a:fillRect/>
          </a:stretch>
        </p:blipFill>
        <p:spPr>
          <a:xfrm>
            <a:off x="14830127" y="212153"/>
            <a:ext cx="1439497" cy="6667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708955" y="400293"/>
            <a:ext cx="1974367" cy="47863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68195" y="1848027"/>
            <a:ext cx="11751610" cy="6263214"/>
            <a:chOff x="0" y="0"/>
            <a:chExt cx="6036616" cy="32173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36616" cy="3217314"/>
            </a:xfrm>
            <a:custGeom>
              <a:avLst/>
              <a:gdLst/>
              <a:ahLst/>
              <a:cxnLst/>
              <a:rect l="l" t="t" r="r" b="b"/>
              <a:pathLst>
                <a:path w="6036616" h="3217314">
                  <a:moveTo>
                    <a:pt x="0" y="0"/>
                  </a:moveTo>
                  <a:lnTo>
                    <a:pt x="0" y="3217314"/>
                  </a:lnTo>
                  <a:lnTo>
                    <a:pt x="6036616" y="3217314"/>
                  </a:lnTo>
                  <a:lnTo>
                    <a:pt x="6036616" y="0"/>
                  </a:lnTo>
                  <a:lnTo>
                    <a:pt x="0" y="0"/>
                  </a:lnTo>
                  <a:close/>
                  <a:moveTo>
                    <a:pt x="5975655" y="3156354"/>
                  </a:moveTo>
                  <a:lnTo>
                    <a:pt x="59690" y="3156354"/>
                  </a:lnTo>
                  <a:lnTo>
                    <a:pt x="59690" y="59690"/>
                  </a:lnTo>
                  <a:lnTo>
                    <a:pt x="5975655" y="59690"/>
                  </a:lnTo>
                  <a:lnTo>
                    <a:pt x="5975655" y="315635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432423">
            <a:off x="3358160" y="568315"/>
            <a:ext cx="11019023" cy="816096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652068" y="2609231"/>
            <a:ext cx="8728495" cy="8554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9"/>
              </a:lnSpc>
              <a:defRPr/>
            </a:pPr>
            <a:r>
              <a:rPr lang="en-US" sz="5750" err="1">
                <a:solidFill>
                  <a:srgbClr val="000000"/>
                </a:solidFill>
                <a:latin typeface="Montserrat Extra-Bold"/>
              </a:rPr>
              <a:t>Viimeiset</a:t>
            </a:r>
            <a:r>
              <a:rPr lang="en-US" sz="5750">
                <a:solidFill>
                  <a:srgbClr val="000000"/>
                </a:solidFill>
                <a:latin typeface="Montserrat Extra-Bold"/>
              </a:rPr>
              <a:t> </a:t>
            </a:r>
            <a:r>
              <a:rPr lang="en-US" sz="5750" err="1">
                <a:solidFill>
                  <a:srgbClr val="000000"/>
                </a:solidFill>
                <a:latin typeface="Montserrat Extra-Bold"/>
              </a:rPr>
              <a:t>viilaukset</a:t>
            </a:r>
            <a:endParaRPr lang="en-US" sz="575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Extra-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501004" y="4451263"/>
            <a:ext cx="9285992" cy="2474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  <a:defRPr/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 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Tehkää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 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esityksiin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viimeiset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viilaukset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 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saamienne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 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palautteiden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perusteella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algn="ctr">
              <a:lnSpc>
                <a:spcPts val="3900"/>
              </a:lnSpc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Valmistautukaa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esittämään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 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ratkaisuesityksenne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yritykselle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.</a:t>
            </a:r>
            <a:endParaRPr lang="en-US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376016" y="3626833"/>
            <a:ext cx="7535967" cy="606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4"/>
              </a:lnSpc>
              <a:defRPr/>
            </a:pPr>
            <a:r>
              <a:rPr kumimoji="0" lang="en-US" sz="395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Ryhmätyöskentely</a:t>
            </a:r>
            <a:r>
              <a:rPr kumimoji="0" lang="en-US" sz="39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 (n. </a:t>
            </a:r>
            <a:r>
              <a:rPr lang="en-US" sz="3950">
                <a:solidFill>
                  <a:srgbClr val="000000"/>
                </a:solidFill>
                <a:latin typeface="Montserrat Classic"/>
              </a:rPr>
              <a:t>10 min</a:t>
            </a:r>
            <a:r>
              <a:rPr kumimoji="0" lang="en-US" sz="39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)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81360" y="8863432"/>
            <a:ext cx="1153480" cy="11534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45794" y="8863432"/>
            <a:ext cx="1630360" cy="11534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810613" y="8863432"/>
            <a:ext cx="1115661" cy="115348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022721" y="9593485"/>
            <a:ext cx="1968654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@kiertohanke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991375" y="9593485"/>
            <a:ext cx="2336472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@ekokumppanit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5147" y="9593485"/>
            <a:ext cx="3990645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 Bold"/>
                <a:ea typeface="+mn-ea"/>
                <a:cs typeface="+mn-cs"/>
              </a:rPr>
              <a:t>kiertotaloudestakasvua.fi</a:t>
            </a:r>
          </a:p>
        </p:txBody>
      </p:sp>
      <p:sp>
        <p:nvSpPr>
          <p:cNvPr id="14" name="AutoShape 14"/>
          <p:cNvSpPr/>
          <p:nvPr/>
        </p:nvSpPr>
        <p:spPr>
          <a:xfrm>
            <a:off x="895147" y="9440172"/>
            <a:ext cx="12432700" cy="0"/>
          </a:xfrm>
          <a:prstGeom prst="line">
            <a:avLst/>
          </a:prstGeom>
          <a:ln w="19050" cap="flat">
            <a:solidFill>
              <a:srgbClr val="8CC1B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5954708" y="9593485"/>
            <a:ext cx="3036598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#arvojesimukaistatyötä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 t="26225" b="27454"/>
          <a:stretch>
            <a:fillRect/>
          </a:stretch>
        </p:blipFill>
        <p:spPr>
          <a:xfrm>
            <a:off x="14830127" y="212153"/>
            <a:ext cx="1439497" cy="6667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708955" y="400293"/>
            <a:ext cx="1974367" cy="47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0790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-441977"/>
            <a:ext cx="16473296" cy="1117095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59964" y="2285002"/>
            <a:ext cx="14368071" cy="5716996"/>
            <a:chOff x="0" y="0"/>
            <a:chExt cx="7380650" cy="29367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380650" cy="2936730"/>
            </a:xfrm>
            <a:custGeom>
              <a:avLst/>
              <a:gdLst/>
              <a:ahLst/>
              <a:cxnLst/>
              <a:rect l="l" t="t" r="r" b="b"/>
              <a:pathLst>
                <a:path w="7380650" h="2936730">
                  <a:moveTo>
                    <a:pt x="0" y="0"/>
                  </a:moveTo>
                  <a:lnTo>
                    <a:pt x="0" y="2936730"/>
                  </a:lnTo>
                  <a:lnTo>
                    <a:pt x="7380650" y="2936730"/>
                  </a:lnTo>
                  <a:lnTo>
                    <a:pt x="7380650" y="0"/>
                  </a:lnTo>
                  <a:lnTo>
                    <a:pt x="0" y="0"/>
                  </a:lnTo>
                  <a:close/>
                  <a:moveTo>
                    <a:pt x="7319690" y="2875770"/>
                  </a:moveTo>
                  <a:lnTo>
                    <a:pt x="59690" y="2875770"/>
                  </a:lnTo>
                  <a:lnTo>
                    <a:pt x="59690" y="59690"/>
                  </a:lnTo>
                  <a:lnTo>
                    <a:pt x="7319690" y="59690"/>
                  </a:lnTo>
                  <a:lnTo>
                    <a:pt x="7319690" y="287577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3735327" y="3950209"/>
            <a:ext cx="11062274" cy="11905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49"/>
              </a:lnSpc>
            </a:pPr>
            <a:r>
              <a:rPr lang="en-US" sz="5700" err="1">
                <a:solidFill>
                  <a:srgbClr val="000000"/>
                </a:solidFill>
                <a:latin typeface="Montserrat Extra-Bold"/>
              </a:rPr>
              <a:t>Ratkaisuesitykset</a:t>
            </a:r>
            <a:endParaRPr lang="en-US" sz="5700">
              <a:solidFill>
                <a:srgbClr val="000000"/>
              </a:solidFill>
              <a:latin typeface="Montserrat Extra-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715041" y="5138433"/>
            <a:ext cx="8857917" cy="1106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49"/>
              </a:lnSpc>
            </a:pPr>
            <a:r>
              <a:rPr lang="en-US" sz="3900">
                <a:solidFill>
                  <a:srgbClr val="000000"/>
                </a:solidFill>
                <a:latin typeface="Montserrat Classic"/>
              </a:rPr>
              <a:t>8 min per </a:t>
            </a:r>
            <a:r>
              <a:rPr lang="en-US" sz="3900" err="1">
                <a:solidFill>
                  <a:srgbClr val="000000"/>
                </a:solidFill>
                <a:latin typeface="Montserrat Classic"/>
              </a:rPr>
              <a:t>tiimi</a:t>
            </a:r>
            <a:r>
              <a:rPr lang="en-US" sz="3900">
                <a:solidFill>
                  <a:srgbClr val="000000"/>
                </a:solidFill>
                <a:latin typeface="Montserrat Classic"/>
              </a:rPr>
              <a:t>.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81360" y="8863432"/>
            <a:ext cx="1153480" cy="11534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45794" y="8863432"/>
            <a:ext cx="1630360" cy="11534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810613" y="8863432"/>
            <a:ext cx="1115661" cy="115348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022721" y="9593485"/>
            <a:ext cx="1968654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@kiertohanke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991375" y="9593485"/>
            <a:ext cx="2336472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@ekokumppanit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95147" y="9593485"/>
            <a:ext cx="3990645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kiertotaloudestakasvua.fi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954708" y="9593485"/>
            <a:ext cx="3036598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#arvojesimukaistatyötä</a:t>
            </a:r>
          </a:p>
        </p:txBody>
      </p:sp>
      <p:sp>
        <p:nvSpPr>
          <p:cNvPr id="14" name="AutoShape 14"/>
          <p:cNvSpPr/>
          <p:nvPr/>
        </p:nvSpPr>
        <p:spPr>
          <a:xfrm>
            <a:off x="895147" y="9440172"/>
            <a:ext cx="12432700" cy="0"/>
          </a:xfrm>
          <a:prstGeom prst="line">
            <a:avLst/>
          </a:prstGeom>
          <a:ln w="19050" cap="flat">
            <a:solidFill>
              <a:srgbClr val="585857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 t="26225" b="27454"/>
          <a:stretch>
            <a:fillRect/>
          </a:stretch>
        </p:blipFill>
        <p:spPr>
          <a:xfrm>
            <a:off x="14830127" y="212153"/>
            <a:ext cx="1439497" cy="66677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708955" y="400293"/>
            <a:ext cx="1974367" cy="47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65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3517724">
            <a:off x="-832609" y="-230356"/>
            <a:ext cx="10997447" cy="96915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82116" y="2182693"/>
            <a:ext cx="7261733" cy="5716996"/>
            <a:chOff x="0" y="0"/>
            <a:chExt cx="3730237" cy="29367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30237" cy="2936730"/>
            </a:xfrm>
            <a:custGeom>
              <a:avLst/>
              <a:gdLst/>
              <a:ahLst/>
              <a:cxnLst/>
              <a:rect l="l" t="t" r="r" b="b"/>
              <a:pathLst>
                <a:path w="3730237" h="2936730">
                  <a:moveTo>
                    <a:pt x="0" y="0"/>
                  </a:moveTo>
                  <a:lnTo>
                    <a:pt x="0" y="2936730"/>
                  </a:lnTo>
                  <a:lnTo>
                    <a:pt x="3730237" y="2936730"/>
                  </a:lnTo>
                  <a:lnTo>
                    <a:pt x="3730237" y="0"/>
                  </a:lnTo>
                  <a:lnTo>
                    <a:pt x="0" y="0"/>
                  </a:lnTo>
                  <a:close/>
                  <a:moveTo>
                    <a:pt x="3669277" y="2875770"/>
                  </a:moveTo>
                  <a:lnTo>
                    <a:pt x="59690" y="2875770"/>
                  </a:lnTo>
                  <a:lnTo>
                    <a:pt x="59690" y="59690"/>
                  </a:lnTo>
                  <a:lnTo>
                    <a:pt x="3669277" y="59690"/>
                  </a:lnTo>
                  <a:lnTo>
                    <a:pt x="3669277" y="287577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81360" y="8863432"/>
            <a:ext cx="1153480" cy="11534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45794" y="8863432"/>
            <a:ext cx="1630360" cy="11534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810613" y="8863432"/>
            <a:ext cx="1115661" cy="1153480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895147" y="9440172"/>
            <a:ext cx="12432700" cy="0"/>
          </a:xfrm>
          <a:prstGeom prst="line">
            <a:avLst/>
          </a:prstGeom>
          <a:ln w="19050" cap="flat">
            <a:solidFill>
              <a:srgbClr val="8CC1B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2194538" y="3694430"/>
            <a:ext cx="5436890" cy="1865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9"/>
              </a:lnSpc>
            </a:pPr>
            <a:r>
              <a:rPr lang="en-US" sz="5750" dirty="0" err="1">
                <a:solidFill>
                  <a:srgbClr val="000000"/>
                </a:solidFill>
                <a:latin typeface="Montserrat Extra-Bold"/>
              </a:rPr>
              <a:t>Haastepajan</a:t>
            </a:r>
            <a:r>
              <a:rPr lang="en-US" sz="5750" dirty="0">
                <a:solidFill>
                  <a:srgbClr val="000000"/>
                </a:solidFill>
                <a:latin typeface="Montserrat Extra-Bold"/>
              </a:rPr>
              <a:t> </a:t>
            </a:r>
            <a:r>
              <a:rPr lang="en-US" sz="5750" dirty="0" err="1">
                <a:solidFill>
                  <a:srgbClr val="000000"/>
                </a:solidFill>
                <a:latin typeface="Montserrat Extra-Bold"/>
              </a:rPr>
              <a:t>materiaalit</a:t>
            </a:r>
            <a:endParaRPr lang="en-US" sz="5750" dirty="0" err="1">
              <a:latin typeface="Montserrat Extra-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41976" y="2457450"/>
            <a:ext cx="7473377" cy="3734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Voit </a:t>
            </a:r>
            <a:r>
              <a:rPr lang="en-US" sz="3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hyödyntää</a:t>
            </a:r>
            <a:r>
              <a:rPr lang="en-US" sz="30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tätä</a:t>
            </a:r>
            <a:r>
              <a:rPr lang="en-US" sz="30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 PowerPoint-</a:t>
            </a:r>
            <a:r>
              <a:rPr lang="en-US" sz="3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pohjaa</a:t>
            </a:r>
            <a:r>
              <a:rPr lang="en-US" sz="30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haastepajan</a:t>
            </a:r>
            <a:r>
              <a:rPr lang="en-US" sz="30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diojen</a:t>
            </a:r>
            <a:r>
              <a:rPr lang="en-US" sz="30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suunnitteluun</a:t>
            </a:r>
            <a:r>
              <a:rPr lang="en-US" sz="30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.</a:t>
            </a:r>
            <a:endParaRPr lang="en-US" dirty="0">
              <a:cs typeface="Calibri"/>
            </a:endParaRPr>
          </a:p>
          <a:p>
            <a:pPr marL="457200" indent="-457200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Voit </a:t>
            </a:r>
            <a:r>
              <a:rPr lang="en-US" sz="3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tulostaa</a:t>
            </a:r>
            <a:r>
              <a:rPr lang="en-US" sz="30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tämän</a:t>
            </a:r>
            <a:r>
              <a:rPr lang="en-US" sz="30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esityksen</a:t>
            </a:r>
            <a:r>
              <a:rPr lang="en-US" sz="30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lopussa</a:t>
            </a:r>
            <a:r>
              <a:rPr lang="en-US" sz="30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olevan</a:t>
            </a:r>
            <a:r>
              <a:rPr lang="en-US" sz="30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myyntipuhe-pohjan</a:t>
            </a:r>
            <a:r>
              <a:rPr lang="en-US" sz="30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työskentelyn</a:t>
            </a:r>
            <a:r>
              <a:rPr lang="en-US" sz="30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tueksi</a:t>
            </a:r>
            <a:r>
              <a:rPr lang="en-US" sz="30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ja </a:t>
            </a:r>
            <a:r>
              <a:rPr lang="en-US" sz="3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jakaa</a:t>
            </a:r>
            <a:r>
              <a:rPr lang="en-US" sz="30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pohjan</a:t>
            </a:r>
            <a:r>
              <a:rPr lang="en-US" sz="30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en-US" sz="3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osallistujille</a:t>
            </a:r>
            <a:r>
              <a:rPr lang="en-US" sz="30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en-US" sz="3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käsin</a:t>
            </a:r>
            <a:r>
              <a:rPr lang="en-US" sz="30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en-US" sz="3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täytettäväksi</a:t>
            </a:r>
            <a:r>
              <a:rPr lang="en-US" sz="30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esim</a:t>
            </a:r>
            <a:r>
              <a:rPr lang="en-US" sz="30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. A3-koossa.</a:t>
            </a:r>
            <a:endParaRPr lang="en-US" sz="30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022721" y="9593485"/>
            <a:ext cx="1968654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@kiertohanke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991375" y="9593485"/>
            <a:ext cx="2336472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@ekokumppanit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5147" y="9593485"/>
            <a:ext cx="3990645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 Bold"/>
              </a:rPr>
              <a:t>kiertotaloudestakasvua.fi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954708" y="9593485"/>
            <a:ext cx="3036598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#arvojesimukaistatyötä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 t="26225" b="27454"/>
          <a:stretch>
            <a:fillRect/>
          </a:stretch>
        </p:blipFill>
        <p:spPr>
          <a:xfrm>
            <a:off x="14830127" y="212153"/>
            <a:ext cx="1439497" cy="66677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708955" y="400293"/>
            <a:ext cx="1974367" cy="47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5900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-441977"/>
            <a:ext cx="16473296" cy="1117095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59964" y="2285002"/>
            <a:ext cx="14368071" cy="5716996"/>
            <a:chOff x="0" y="0"/>
            <a:chExt cx="7380650" cy="29367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380650" cy="2936730"/>
            </a:xfrm>
            <a:custGeom>
              <a:avLst/>
              <a:gdLst/>
              <a:ahLst/>
              <a:cxnLst/>
              <a:rect l="l" t="t" r="r" b="b"/>
              <a:pathLst>
                <a:path w="7380650" h="2936730">
                  <a:moveTo>
                    <a:pt x="0" y="0"/>
                  </a:moveTo>
                  <a:lnTo>
                    <a:pt x="0" y="2936730"/>
                  </a:lnTo>
                  <a:lnTo>
                    <a:pt x="7380650" y="2936730"/>
                  </a:lnTo>
                  <a:lnTo>
                    <a:pt x="7380650" y="0"/>
                  </a:lnTo>
                  <a:lnTo>
                    <a:pt x="0" y="0"/>
                  </a:lnTo>
                  <a:close/>
                  <a:moveTo>
                    <a:pt x="7319690" y="2875770"/>
                  </a:moveTo>
                  <a:lnTo>
                    <a:pt x="59690" y="2875770"/>
                  </a:lnTo>
                  <a:lnTo>
                    <a:pt x="59690" y="59690"/>
                  </a:lnTo>
                  <a:lnTo>
                    <a:pt x="7319690" y="59690"/>
                  </a:lnTo>
                  <a:lnTo>
                    <a:pt x="7319690" y="287577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3735327" y="3950209"/>
            <a:ext cx="11062274" cy="11905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49"/>
              </a:lnSpc>
            </a:pPr>
            <a:r>
              <a:rPr lang="en-US" sz="5700" err="1">
                <a:solidFill>
                  <a:srgbClr val="000000"/>
                </a:solidFill>
                <a:latin typeface="Montserrat Extra-Bold"/>
              </a:rPr>
              <a:t>Yrityksen</a:t>
            </a:r>
            <a:r>
              <a:rPr lang="en-US" sz="5700">
                <a:solidFill>
                  <a:srgbClr val="000000"/>
                </a:solidFill>
                <a:latin typeface="Montserrat Extra-Bold"/>
              </a:rPr>
              <a:t>/</a:t>
            </a:r>
            <a:r>
              <a:rPr lang="en-US" sz="5700" err="1">
                <a:solidFill>
                  <a:srgbClr val="000000"/>
                </a:solidFill>
                <a:latin typeface="Montserrat Extra-Bold"/>
              </a:rPr>
              <a:t>yritysten</a:t>
            </a:r>
            <a:r>
              <a:rPr lang="en-US" sz="5700">
                <a:solidFill>
                  <a:srgbClr val="000000"/>
                </a:solidFill>
                <a:latin typeface="Montserrat Extra-Bold"/>
              </a:rPr>
              <a:t> </a:t>
            </a:r>
            <a:r>
              <a:rPr lang="en-US" sz="5700" err="1">
                <a:solidFill>
                  <a:srgbClr val="000000"/>
                </a:solidFill>
                <a:latin typeface="Montserrat Extra-Bold"/>
              </a:rPr>
              <a:t>palaute</a:t>
            </a:r>
            <a:endParaRPr lang="en-US" sz="5700">
              <a:solidFill>
                <a:srgbClr val="000000"/>
              </a:solidFill>
              <a:latin typeface="Montserrat Extra-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715041" y="5468633"/>
            <a:ext cx="8857917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Yritys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/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yritykset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antavat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tiimeille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yleistä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palautetta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ja 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tämän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jälkeen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kiertävät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jokaisen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tiimin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erikseen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ja 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antavat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yksilöllistä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palautetta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.</a:t>
            </a:r>
            <a:endParaRPr lang="en-US" sz="3000">
              <a:latin typeface="Open Sans"/>
              <a:ea typeface="Open Sans"/>
              <a:cs typeface="Open Sans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81360" y="8863432"/>
            <a:ext cx="1153480" cy="11534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45794" y="8863432"/>
            <a:ext cx="1630360" cy="11534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810613" y="8863432"/>
            <a:ext cx="1115661" cy="115348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022721" y="9593485"/>
            <a:ext cx="1968654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@kiertohanke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991375" y="9593485"/>
            <a:ext cx="2336472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@ekokumppanit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95147" y="9593485"/>
            <a:ext cx="3990645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kiertotaloudestakasvua.fi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954708" y="9593485"/>
            <a:ext cx="3036598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#arvojesimukaistatyötä</a:t>
            </a:r>
          </a:p>
        </p:txBody>
      </p:sp>
      <p:sp>
        <p:nvSpPr>
          <p:cNvPr id="14" name="AutoShape 14"/>
          <p:cNvSpPr/>
          <p:nvPr/>
        </p:nvSpPr>
        <p:spPr>
          <a:xfrm>
            <a:off x="895147" y="9440172"/>
            <a:ext cx="12432700" cy="0"/>
          </a:xfrm>
          <a:prstGeom prst="line">
            <a:avLst/>
          </a:prstGeom>
          <a:ln w="19050" cap="flat">
            <a:solidFill>
              <a:srgbClr val="585857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 t="26225" b="27454"/>
          <a:stretch>
            <a:fillRect/>
          </a:stretch>
        </p:blipFill>
        <p:spPr>
          <a:xfrm>
            <a:off x="14830127" y="212153"/>
            <a:ext cx="1439497" cy="66677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708955" y="400293"/>
            <a:ext cx="1974367" cy="47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621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000" b="5598"/>
          <a:stretch>
            <a:fillRect/>
          </a:stretch>
        </p:blipFill>
        <p:spPr>
          <a:xfrm>
            <a:off x="18141" y="0"/>
            <a:ext cx="18288000" cy="8682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8552" b="19606"/>
          <a:stretch>
            <a:fillRect/>
          </a:stretch>
        </p:blipFill>
        <p:spPr>
          <a:xfrm>
            <a:off x="18141" y="-1798678"/>
            <a:ext cx="18288000" cy="112388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781360" y="8863432"/>
            <a:ext cx="1153480" cy="11534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45794" y="8863432"/>
            <a:ext cx="1630360" cy="11534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810613" y="8863432"/>
            <a:ext cx="1115661" cy="1153480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895147" y="9440172"/>
            <a:ext cx="12432700" cy="0"/>
          </a:xfrm>
          <a:prstGeom prst="line">
            <a:avLst/>
          </a:prstGeom>
          <a:ln w="19050" cap="flat">
            <a:solidFill>
              <a:srgbClr val="8CC1B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3345382" y="1480556"/>
            <a:ext cx="11597236" cy="5867882"/>
            <a:chOff x="0" y="0"/>
            <a:chExt cx="3497846" cy="176981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97846" cy="1769814"/>
            </a:xfrm>
            <a:custGeom>
              <a:avLst/>
              <a:gdLst/>
              <a:ahLst/>
              <a:cxnLst/>
              <a:rect l="l" t="t" r="r" b="b"/>
              <a:pathLst>
                <a:path w="3497846" h="1769814">
                  <a:moveTo>
                    <a:pt x="0" y="0"/>
                  </a:moveTo>
                  <a:lnTo>
                    <a:pt x="0" y="1769814"/>
                  </a:lnTo>
                  <a:lnTo>
                    <a:pt x="3497846" y="1769814"/>
                  </a:lnTo>
                  <a:lnTo>
                    <a:pt x="3497846" y="0"/>
                  </a:lnTo>
                  <a:lnTo>
                    <a:pt x="0" y="0"/>
                  </a:lnTo>
                  <a:close/>
                  <a:moveTo>
                    <a:pt x="3436886" y="1708854"/>
                  </a:moveTo>
                  <a:lnTo>
                    <a:pt x="59690" y="1708854"/>
                  </a:lnTo>
                  <a:lnTo>
                    <a:pt x="59690" y="59690"/>
                  </a:lnTo>
                  <a:lnTo>
                    <a:pt x="3436886" y="59690"/>
                  </a:lnTo>
                  <a:lnTo>
                    <a:pt x="3436886" y="170885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77902" y="2483161"/>
            <a:ext cx="3862673" cy="386267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022721" y="9593485"/>
            <a:ext cx="1968654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@kiertohanke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991375" y="9593485"/>
            <a:ext cx="2336472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@ekokumppanit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5147" y="9593485"/>
            <a:ext cx="3990645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 Bold"/>
                <a:ea typeface="+mn-ea"/>
                <a:cs typeface="+mn-cs"/>
              </a:rPr>
              <a:t>kiertotaloudestakasvua.fi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954708" y="9593485"/>
            <a:ext cx="3036598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#arvojesimukaistatyötä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961162" y="4096267"/>
            <a:ext cx="4242344" cy="640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22" b="0" i="0" u="none" strike="noStrike" kern="1200" cap="none" spc="135" normalizeH="0" baseline="0" noProof="0">
                <a:ln>
                  <a:noFill/>
                </a:ln>
                <a:solidFill>
                  <a:srgbClr val="397368"/>
                </a:solidFill>
                <a:effectLst/>
                <a:uLnTx/>
                <a:uFillTx/>
                <a:latin typeface="Montserrat Classic Bold"/>
                <a:ea typeface="+mn-ea"/>
                <a:cs typeface="+mn-cs"/>
              </a:rPr>
              <a:t>HAASTEPAJA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162141" y="4908412"/>
            <a:ext cx="4147957" cy="294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78" b="0" i="0" u="none" strike="noStrike" kern="1200" cap="none" spc="63" normalizeH="0" baseline="0" noProof="0">
                <a:ln>
                  <a:noFill/>
                </a:ln>
                <a:solidFill>
                  <a:srgbClr val="397368"/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  <a:t>KIERTOTALOUDESTA KASVUA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 t="26225" b="27454"/>
          <a:stretch>
            <a:fillRect/>
          </a:stretch>
        </p:blipFill>
        <p:spPr>
          <a:xfrm>
            <a:off x="14830127" y="212153"/>
            <a:ext cx="1439497" cy="66677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708955" y="400293"/>
            <a:ext cx="1974367" cy="47863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2DE1BA8-FBB4-60F4-0C32-000B7B76B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027" y="381793"/>
            <a:ext cx="13201913" cy="990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03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4344" y="2285002"/>
            <a:ext cx="7261733" cy="5716996"/>
            <a:chOff x="0" y="0"/>
            <a:chExt cx="3730237" cy="29367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30237" cy="2936730"/>
            </a:xfrm>
            <a:custGeom>
              <a:avLst/>
              <a:gdLst/>
              <a:ahLst/>
              <a:cxnLst/>
              <a:rect l="l" t="t" r="r" b="b"/>
              <a:pathLst>
                <a:path w="3730237" h="2936730">
                  <a:moveTo>
                    <a:pt x="0" y="0"/>
                  </a:moveTo>
                  <a:lnTo>
                    <a:pt x="0" y="2936730"/>
                  </a:lnTo>
                  <a:lnTo>
                    <a:pt x="3730237" y="2936730"/>
                  </a:lnTo>
                  <a:lnTo>
                    <a:pt x="3730237" y="0"/>
                  </a:lnTo>
                  <a:lnTo>
                    <a:pt x="0" y="0"/>
                  </a:lnTo>
                  <a:close/>
                  <a:moveTo>
                    <a:pt x="3669277" y="2875770"/>
                  </a:moveTo>
                  <a:lnTo>
                    <a:pt x="59690" y="2875770"/>
                  </a:lnTo>
                  <a:lnTo>
                    <a:pt x="59690" y="59690"/>
                  </a:lnTo>
                  <a:lnTo>
                    <a:pt x="3669277" y="59690"/>
                  </a:lnTo>
                  <a:lnTo>
                    <a:pt x="3669277" y="287577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466506" y="1431462"/>
            <a:ext cx="18489227" cy="771925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914613" y="4705350"/>
            <a:ext cx="6201195" cy="1753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9"/>
              </a:lnSpc>
            </a:pPr>
            <a:r>
              <a:rPr lang="en-US" sz="5750" err="1">
                <a:solidFill>
                  <a:srgbClr val="000000"/>
                </a:solidFill>
                <a:latin typeface="Montserrat Extra-Bold"/>
              </a:rPr>
              <a:t>Haastepajan</a:t>
            </a:r>
            <a:r>
              <a:rPr lang="en-US" sz="5750">
                <a:solidFill>
                  <a:srgbClr val="000000"/>
                </a:solidFill>
                <a:latin typeface="Montserrat Extra-Bold"/>
              </a:rPr>
              <a:t> </a:t>
            </a:r>
            <a:r>
              <a:rPr lang="en-US" sz="5750" err="1">
                <a:solidFill>
                  <a:srgbClr val="000000"/>
                </a:solidFill>
                <a:latin typeface="Montserrat Extra-Bold"/>
              </a:rPr>
              <a:t>vaiheet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22504" y="1866078"/>
            <a:ext cx="7309796" cy="59759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 b="1">
                <a:latin typeface="Open Sans"/>
                <a:ea typeface="Open Sans"/>
                <a:cs typeface="Open Sans"/>
              </a:rPr>
              <a:t>Päivä 1. </a:t>
            </a:r>
            <a:r>
              <a:rPr lang="en-US" sz="3000" b="1" err="1">
                <a:latin typeface="Open Sans"/>
                <a:ea typeface="Open Sans"/>
                <a:cs typeface="Open Sans"/>
              </a:rPr>
              <a:t>Työskentelyaika</a:t>
            </a:r>
            <a:r>
              <a:rPr lang="en-US" sz="3000" b="1">
                <a:latin typeface="Open Sans"/>
                <a:ea typeface="Open Sans"/>
                <a:cs typeface="Open Sans"/>
              </a:rPr>
              <a:t> 3 h + </a:t>
            </a:r>
            <a:r>
              <a:rPr lang="en-US" sz="3000" b="1" err="1">
                <a:latin typeface="Open Sans"/>
                <a:ea typeface="Open Sans"/>
                <a:cs typeface="Open Sans"/>
              </a:rPr>
              <a:t>tauot</a:t>
            </a:r>
            <a:endParaRPr lang="en-US" err="1">
              <a:latin typeface="Calibri"/>
              <a:ea typeface="Open Sans"/>
              <a:cs typeface="Calibri"/>
            </a:endParaRPr>
          </a:p>
          <a:p>
            <a:pPr marL="457200" indent="-457200">
              <a:lnSpc>
                <a:spcPts val="3900"/>
              </a:lnSpc>
              <a:buFont typeface="Arial"/>
              <a:buChar char="•"/>
            </a:pPr>
            <a:r>
              <a:rPr lang="en-US" sz="3000" err="1">
                <a:latin typeface="Open Sans"/>
                <a:ea typeface="Open Sans"/>
                <a:cs typeface="Open Sans"/>
              </a:rPr>
              <a:t>Mikä</a:t>
            </a:r>
            <a:r>
              <a:rPr lang="en-US" sz="3000">
                <a:latin typeface="Open Sans"/>
                <a:ea typeface="Open Sans"/>
                <a:cs typeface="Open Sans"/>
              </a:rPr>
              <a:t> on </a:t>
            </a:r>
            <a:r>
              <a:rPr lang="en-US" sz="3000" err="1">
                <a:latin typeface="Open Sans"/>
                <a:ea typeface="Open Sans"/>
                <a:cs typeface="Open Sans"/>
              </a:rPr>
              <a:t>haastepaja</a:t>
            </a:r>
            <a:r>
              <a:rPr lang="en-US" sz="3000">
                <a:latin typeface="Open Sans"/>
                <a:ea typeface="Open Sans"/>
                <a:cs typeface="Open Sans"/>
              </a:rPr>
              <a:t>, </a:t>
            </a:r>
            <a:r>
              <a:rPr lang="en-US" sz="3000" err="1">
                <a:latin typeface="Open Sans"/>
                <a:ea typeface="Open Sans"/>
                <a:cs typeface="Open Sans"/>
              </a:rPr>
              <a:t>katsaus</a:t>
            </a:r>
            <a:r>
              <a:rPr lang="en-US" sz="3000"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latin typeface="Open Sans"/>
                <a:ea typeface="Open Sans"/>
                <a:cs typeface="Open Sans"/>
              </a:rPr>
              <a:t>kiertotalouteen</a:t>
            </a:r>
            <a:endParaRPr lang="en-US">
              <a:cs typeface="Calibri"/>
            </a:endParaRPr>
          </a:p>
          <a:p>
            <a:pPr marL="457200" indent="-457200">
              <a:lnSpc>
                <a:spcPts val="3900"/>
              </a:lnSpc>
              <a:buFont typeface="Arial"/>
              <a:buChar char="•"/>
            </a:pPr>
            <a:r>
              <a:rPr lang="en-US" sz="3000" err="1">
                <a:latin typeface="Open Sans"/>
                <a:ea typeface="Open Sans"/>
                <a:cs typeface="Open Sans"/>
              </a:rPr>
              <a:t>Yrityksen</a:t>
            </a:r>
            <a:r>
              <a:rPr lang="en-US" sz="3000">
                <a:latin typeface="Open Sans"/>
                <a:ea typeface="Open Sans"/>
                <a:cs typeface="Open Sans"/>
              </a:rPr>
              <a:t>/</a:t>
            </a:r>
            <a:r>
              <a:rPr lang="en-US" sz="3000" err="1">
                <a:latin typeface="Open Sans"/>
                <a:ea typeface="Open Sans"/>
                <a:cs typeface="Open Sans"/>
              </a:rPr>
              <a:t>yritysten</a:t>
            </a:r>
            <a:r>
              <a:rPr lang="en-US" sz="3000">
                <a:latin typeface="Open Sans"/>
                <a:ea typeface="Open Sans"/>
                <a:cs typeface="Open Sans"/>
              </a:rPr>
              <a:t> ja </a:t>
            </a:r>
            <a:r>
              <a:rPr lang="en-US" sz="3000" err="1">
                <a:latin typeface="Open Sans"/>
                <a:ea typeface="Open Sans"/>
                <a:cs typeface="Open Sans"/>
              </a:rPr>
              <a:t>haasteen</a:t>
            </a:r>
            <a:r>
              <a:rPr lang="en-US" sz="3000">
                <a:latin typeface="Open Sans"/>
                <a:ea typeface="Open Sans"/>
                <a:cs typeface="Open Sans"/>
              </a:rPr>
              <a:t>/</a:t>
            </a:r>
            <a:r>
              <a:rPr lang="en-US" sz="3000" err="1">
                <a:latin typeface="Open Sans"/>
                <a:ea typeface="Open Sans"/>
                <a:cs typeface="Open Sans"/>
              </a:rPr>
              <a:t>haasteiden</a:t>
            </a:r>
            <a:r>
              <a:rPr lang="en-US" sz="3000"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latin typeface="Open Sans"/>
                <a:ea typeface="Open Sans"/>
                <a:cs typeface="Open Sans"/>
              </a:rPr>
              <a:t>esittely</a:t>
            </a:r>
            <a:endParaRPr lang="en-US" sz="3000">
              <a:latin typeface="Open Sans"/>
              <a:ea typeface="Open Sans"/>
              <a:cs typeface="Open Sans"/>
            </a:endParaRPr>
          </a:p>
          <a:p>
            <a:pPr marL="457200" indent="-457200">
              <a:lnSpc>
                <a:spcPts val="3900"/>
              </a:lnSpc>
              <a:buFont typeface="Arial"/>
              <a:buChar char="•"/>
            </a:pPr>
            <a:r>
              <a:rPr lang="en-US" sz="3000" err="1">
                <a:latin typeface="Open Sans"/>
                <a:ea typeface="Open Sans"/>
                <a:cs typeface="Open Sans"/>
              </a:rPr>
              <a:t>Ideointivaihe</a:t>
            </a:r>
            <a:r>
              <a:rPr lang="en-US" sz="3000">
                <a:latin typeface="Open Sans"/>
                <a:ea typeface="Open Sans"/>
                <a:cs typeface="Open Sans"/>
              </a:rPr>
              <a:t> (</a:t>
            </a:r>
            <a:r>
              <a:rPr lang="en-US" sz="3000" err="1">
                <a:latin typeface="Open Sans"/>
                <a:ea typeface="Open Sans"/>
                <a:cs typeface="Open Sans"/>
              </a:rPr>
              <a:t>yksin</a:t>
            </a:r>
            <a:r>
              <a:rPr lang="en-US" sz="3000">
                <a:latin typeface="Open Sans"/>
                <a:ea typeface="Open Sans"/>
                <a:cs typeface="Open Sans"/>
              </a:rPr>
              <a:t> ja </a:t>
            </a:r>
            <a:r>
              <a:rPr lang="en-US" sz="3000" err="1">
                <a:latin typeface="Open Sans"/>
                <a:ea typeface="Open Sans"/>
                <a:cs typeface="Open Sans"/>
              </a:rPr>
              <a:t>parin</a:t>
            </a:r>
            <a:r>
              <a:rPr lang="en-US" sz="3000"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latin typeface="Open Sans"/>
                <a:ea typeface="Open Sans"/>
                <a:cs typeface="Open Sans"/>
              </a:rPr>
              <a:t>kanssa</a:t>
            </a:r>
            <a:r>
              <a:rPr lang="en-US" sz="3000">
                <a:latin typeface="Open Sans"/>
                <a:ea typeface="Open Sans"/>
                <a:cs typeface="Open Sans"/>
              </a:rPr>
              <a:t>)</a:t>
            </a:r>
          </a:p>
          <a:p>
            <a:pPr marL="457200" indent="-457200">
              <a:lnSpc>
                <a:spcPts val="3900"/>
              </a:lnSpc>
              <a:buFont typeface="Arial"/>
              <a:buChar char="•"/>
            </a:pPr>
            <a:r>
              <a:rPr lang="en-US" sz="3000" err="1">
                <a:latin typeface="Open Sans"/>
                <a:ea typeface="Open Sans"/>
                <a:cs typeface="Open Sans"/>
              </a:rPr>
              <a:t>Valintavaihe</a:t>
            </a:r>
            <a:endParaRPr lang="en-US" sz="3000">
              <a:latin typeface="Open Sans"/>
              <a:ea typeface="Open Sans"/>
              <a:cs typeface="Open Sans"/>
            </a:endParaRPr>
          </a:p>
          <a:p>
            <a:pPr marL="457200" indent="-457200">
              <a:lnSpc>
                <a:spcPts val="3900"/>
              </a:lnSpc>
              <a:buFont typeface="Arial"/>
              <a:buChar char="•"/>
            </a:pPr>
            <a:r>
              <a:rPr lang="en-US" sz="3000" err="1">
                <a:latin typeface="Open Sans"/>
                <a:ea typeface="Open Sans"/>
                <a:cs typeface="Open Sans"/>
              </a:rPr>
              <a:t>Organisointivaihe</a:t>
            </a:r>
            <a:r>
              <a:rPr lang="en-US" sz="3000">
                <a:latin typeface="Open Sans"/>
                <a:ea typeface="Open Sans"/>
                <a:cs typeface="Open Sans"/>
              </a:rPr>
              <a:t>, </a:t>
            </a:r>
            <a:r>
              <a:rPr lang="en-US" sz="3000" err="1">
                <a:latin typeface="Open Sans"/>
                <a:ea typeface="Open Sans"/>
                <a:cs typeface="Open Sans"/>
              </a:rPr>
              <a:t>tiimeihin</a:t>
            </a:r>
            <a:r>
              <a:rPr lang="en-US" sz="3000"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latin typeface="Open Sans"/>
                <a:ea typeface="Open Sans"/>
                <a:cs typeface="Open Sans"/>
              </a:rPr>
              <a:t>jakautuminen</a:t>
            </a:r>
            <a:endParaRPr lang="en-US" sz="3000">
              <a:latin typeface="Open Sans"/>
              <a:ea typeface="Open Sans"/>
              <a:cs typeface="Open Sans"/>
            </a:endParaRPr>
          </a:p>
          <a:p>
            <a:pPr marL="457200" indent="-457200">
              <a:lnSpc>
                <a:spcPts val="3900"/>
              </a:lnSpc>
              <a:buFont typeface="Arial"/>
              <a:buChar char="•"/>
            </a:pPr>
            <a:r>
              <a:rPr lang="en-US" sz="3000">
                <a:latin typeface="Open Sans"/>
                <a:ea typeface="Open Sans"/>
                <a:cs typeface="Open Sans"/>
              </a:rPr>
              <a:t>Visualisointi</a:t>
            </a:r>
          </a:p>
          <a:p>
            <a:pPr marL="457200" indent="-457200">
              <a:lnSpc>
                <a:spcPts val="3900"/>
              </a:lnSpc>
              <a:buFont typeface="Arial"/>
              <a:buChar char="•"/>
            </a:pPr>
            <a:r>
              <a:rPr lang="en-US" sz="3000" err="1">
                <a:latin typeface="Open Sans"/>
                <a:ea typeface="Open Sans"/>
                <a:cs typeface="Open Sans"/>
              </a:rPr>
              <a:t>Visualisoinnin</a:t>
            </a:r>
            <a:r>
              <a:rPr lang="en-US" sz="3000"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latin typeface="Open Sans"/>
                <a:ea typeface="Open Sans"/>
                <a:cs typeface="Open Sans"/>
              </a:rPr>
              <a:t>esitykset</a:t>
            </a:r>
            <a:endParaRPr lang="en-US" sz="3000">
              <a:latin typeface="Open Sans"/>
              <a:ea typeface="Open Sans"/>
              <a:cs typeface="Open Sans"/>
            </a:endParaRPr>
          </a:p>
          <a:p>
            <a:pPr marL="457200" indent="-457200">
              <a:lnSpc>
                <a:spcPts val="3900"/>
              </a:lnSpc>
              <a:buFont typeface="Arial"/>
              <a:buChar char="•"/>
            </a:pPr>
            <a:r>
              <a:rPr lang="en-US" sz="3000" err="1">
                <a:latin typeface="Open Sans"/>
                <a:ea typeface="Open Sans"/>
                <a:cs typeface="Open Sans"/>
              </a:rPr>
              <a:t>Palaute</a:t>
            </a:r>
            <a:endParaRPr lang="en-US" sz="3000">
              <a:latin typeface="Open Sans"/>
              <a:ea typeface="Open Sans"/>
              <a:cs typeface="Open Sans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81360" y="8863432"/>
            <a:ext cx="1153480" cy="11534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45794" y="8863432"/>
            <a:ext cx="1630360" cy="11534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810613" y="8863432"/>
            <a:ext cx="1115661" cy="115348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022721" y="9593485"/>
            <a:ext cx="1968654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@kiertohanke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991375" y="9593485"/>
            <a:ext cx="2336472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@ekokumppanit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95147" y="9593485"/>
            <a:ext cx="3990645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 Bold"/>
              </a:rPr>
              <a:t>kiertotaloudestakasvua.fi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954708" y="9593485"/>
            <a:ext cx="3036598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#arvojesimukaistatyötä</a:t>
            </a:r>
          </a:p>
        </p:txBody>
      </p:sp>
      <p:sp>
        <p:nvSpPr>
          <p:cNvPr id="14" name="AutoShape 14"/>
          <p:cNvSpPr/>
          <p:nvPr/>
        </p:nvSpPr>
        <p:spPr>
          <a:xfrm>
            <a:off x="895147" y="9440172"/>
            <a:ext cx="12432700" cy="0"/>
          </a:xfrm>
          <a:prstGeom prst="line">
            <a:avLst/>
          </a:prstGeom>
          <a:ln w="19050" cap="flat">
            <a:solidFill>
              <a:srgbClr val="8CC1B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2450607" y="5783514"/>
            <a:ext cx="5129206" cy="606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4"/>
              </a:lnSpc>
            </a:pPr>
            <a:endParaRPr lang="en-US" sz="3950">
              <a:solidFill>
                <a:srgbClr val="000000"/>
              </a:solidFill>
              <a:latin typeface="Montserrat Classic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 t="26225" b="27454"/>
          <a:stretch>
            <a:fillRect/>
          </a:stretch>
        </p:blipFill>
        <p:spPr>
          <a:xfrm>
            <a:off x="14830127" y="212153"/>
            <a:ext cx="1439497" cy="6667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708955" y="400293"/>
            <a:ext cx="1974367" cy="47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904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4344" y="2285002"/>
            <a:ext cx="7261733" cy="5716996"/>
            <a:chOff x="0" y="0"/>
            <a:chExt cx="3730237" cy="29367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30237" cy="2936730"/>
            </a:xfrm>
            <a:custGeom>
              <a:avLst/>
              <a:gdLst/>
              <a:ahLst/>
              <a:cxnLst/>
              <a:rect l="l" t="t" r="r" b="b"/>
              <a:pathLst>
                <a:path w="3730237" h="2936730">
                  <a:moveTo>
                    <a:pt x="0" y="0"/>
                  </a:moveTo>
                  <a:lnTo>
                    <a:pt x="0" y="2936730"/>
                  </a:lnTo>
                  <a:lnTo>
                    <a:pt x="3730237" y="2936730"/>
                  </a:lnTo>
                  <a:lnTo>
                    <a:pt x="3730237" y="0"/>
                  </a:lnTo>
                  <a:lnTo>
                    <a:pt x="0" y="0"/>
                  </a:lnTo>
                  <a:close/>
                  <a:moveTo>
                    <a:pt x="3669277" y="2875770"/>
                  </a:moveTo>
                  <a:lnTo>
                    <a:pt x="59690" y="2875770"/>
                  </a:lnTo>
                  <a:lnTo>
                    <a:pt x="59690" y="59690"/>
                  </a:lnTo>
                  <a:lnTo>
                    <a:pt x="3669277" y="59690"/>
                  </a:lnTo>
                  <a:lnTo>
                    <a:pt x="3669277" y="287577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466506" y="1431462"/>
            <a:ext cx="18489227" cy="771925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914613" y="4705350"/>
            <a:ext cx="6201195" cy="1753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9"/>
              </a:lnSpc>
            </a:pPr>
            <a:r>
              <a:rPr lang="en-US" sz="5750" err="1">
                <a:solidFill>
                  <a:srgbClr val="000000"/>
                </a:solidFill>
                <a:latin typeface="Montserrat Extra-Bold"/>
              </a:rPr>
              <a:t>Haastepajan</a:t>
            </a:r>
            <a:r>
              <a:rPr lang="en-US" sz="5750">
                <a:solidFill>
                  <a:srgbClr val="000000"/>
                </a:solidFill>
                <a:latin typeface="Montserrat Extra-Bold"/>
              </a:rPr>
              <a:t> </a:t>
            </a:r>
            <a:r>
              <a:rPr lang="en-US" sz="5750" err="1">
                <a:solidFill>
                  <a:srgbClr val="000000"/>
                </a:solidFill>
                <a:latin typeface="Montserrat Extra-Bold"/>
              </a:rPr>
              <a:t>vaiheet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936804" y="1866078"/>
            <a:ext cx="7195496" cy="5475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 b="1">
                <a:latin typeface="Open Sans"/>
                <a:ea typeface="Open Sans"/>
                <a:cs typeface="Open Sans"/>
              </a:rPr>
              <a:t>Päivä 2. </a:t>
            </a:r>
            <a:r>
              <a:rPr lang="en-US" sz="3000" b="1" err="1">
                <a:latin typeface="Open Sans"/>
                <a:ea typeface="Open Sans"/>
                <a:cs typeface="Open Sans"/>
              </a:rPr>
              <a:t>Työskentelyaika</a:t>
            </a:r>
            <a:r>
              <a:rPr lang="en-US" sz="3000" b="1">
                <a:latin typeface="Open Sans"/>
                <a:ea typeface="Open Sans"/>
                <a:cs typeface="Open Sans"/>
              </a:rPr>
              <a:t> 3 h + </a:t>
            </a:r>
            <a:r>
              <a:rPr lang="en-US" sz="3000" b="1" err="1">
                <a:latin typeface="Open Sans"/>
                <a:ea typeface="Open Sans"/>
                <a:cs typeface="Open Sans"/>
              </a:rPr>
              <a:t>tauot</a:t>
            </a:r>
            <a:endParaRPr lang="en-US" err="1">
              <a:latin typeface="Calibri"/>
              <a:ea typeface="Open Sans"/>
              <a:cs typeface="Calibri"/>
            </a:endParaRPr>
          </a:p>
          <a:p>
            <a:pPr marL="457200" indent="-457200">
              <a:lnSpc>
                <a:spcPts val="3900"/>
              </a:lnSpc>
              <a:buFont typeface="Arial"/>
              <a:buChar char="•"/>
            </a:pPr>
            <a:r>
              <a:rPr lang="en-US" sz="3000" err="1">
                <a:latin typeface="Open Sans"/>
                <a:ea typeface="Open Sans"/>
                <a:cs typeface="Open Sans"/>
              </a:rPr>
              <a:t>Myyntipuhe</a:t>
            </a:r>
            <a:r>
              <a:rPr lang="en-US" sz="3000"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latin typeface="Open Sans"/>
                <a:ea typeface="Open Sans"/>
                <a:cs typeface="Open Sans"/>
              </a:rPr>
              <a:t>ryhmätyö</a:t>
            </a:r>
            <a:endParaRPr lang="en-US" sz="3000">
              <a:latin typeface="Open Sans"/>
              <a:ea typeface="Open Sans"/>
              <a:cs typeface="Open Sans"/>
            </a:endParaRPr>
          </a:p>
          <a:p>
            <a:pPr marL="457200" indent="-457200">
              <a:lnSpc>
                <a:spcPts val="3900"/>
              </a:lnSpc>
              <a:buFont typeface="Arial"/>
              <a:buChar char="•"/>
            </a:pPr>
            <a:r>
              <a:rPr lang="en-US" sz="3000" err="1">
                <a:latin typeface="Open Sans"/>
                <a:ea typeface="Open Sans"/>
                <a:cs typeface="Open Sans"/>
              </a:rPr>
              <a:t>Myyntipuhe</a:t>
            </a:r>
            <a:r>
              <a:rPr lang="en-US" sz="3000">
                <a:latin typeface="Open Sans"/>
                <a:ea typeface="Open Sans"/>
                <a:cs typeface="Open Sans"/>
              </a:rPr>
              <a:t> </a:t>
            </a:r>
            <a:r>
              <a:rPr lang="en-US" sz="3000" err="1">
                <a:latin typeface="Open Sans"/>
                <a:ea typeface="Open Sans"/>
                <a:cs typeface="Open Sans"/>
              </a:rPr>
              <a:t>esitysten</a:t>
            </a:r>
            <a:r>
              <a:rPr lang="en-US" sz="3000">
                <a:latin typeface="Open Sans"/>
                <a:ea typeface="Open Sans"/>
                <a:cs typeface="Open Sans"/>
              </a:rPr>
              <a:t> </a:t>
            </a:r>
            <a:r>
              <a:rPr lang="en-US" sz="3000" err="1">
                <a:latin typeface="Open Sans"/>
                <a:ea typeface="Open Sans"/>
                <a:cs typeface="Open Sans"/>
              </a:rPr>
              <a:t>harjoittelu</a:t>
            </a:r>
            <a:endParaRPr lang="en-US" sz="3000">
              <a:latin typeface="Open Sans"/>
              <a:ea typeface="Open Sans"/>
              <a:cs typeface="Open Sans"/>
            </a:endParaRPr>
          </a:p>
          <a:p>
            <a:pPr marL="457200" indent="-457200">
              <a:lnSpc>
                <a:spcPts val="3900"/>
              </a:lnSpc>
              <a:buFont typeface="Arial"/>
              <a:buChar char="•"/>
            </a:pPr>
            <a:r>
              <a:rPr lang="en-US" sz="3000" err="1">
                <a:latin typeface="Open Sans"/>
                <a:ea typeface="Open Sans"/>
                <a:cs typeface="Open Sans"/>
              </a:rPr>
              <a:t>Ohjaajien</a:t>
            </a:r>
            <a:r>
              <a:rPr lang="en-US" sz="3000">
                <a:latin typeface="Open Sans"/>
                <a:ea typeface="Open Sans"/>
                <a:cs typeface="Open Sans"/>
              </a:rPr>
              <a:t> ja </a:t>
            </a:r>
            <a:r>
              <a:rPr lang="en-US" sz="3000" err="1">
                <a:latin typeface="Open Sans"/>
                <a:ea typeface="Open Sans"/>
                <a:cs typeface="Open Sans"/>
              </a:rPr>
              <a:t>muiden</a:t>
            </a:r>
            <a:r>
              <a:rPr lang="en-US" sz="3000"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latin typeface="Open Sans"/>
                <a:ea typeface="Open Sans"/>
                <a:cs typeface="Open Sans"/>
              </a:rPr>
              <a:t>tiimien</a:t>
            </a:r>
            <a:r>
              <a:rPr lang="en-US" sz="3000"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latin typeface="Open Sans"/>
                <a:ea typeface="Open Sans"/>
                <a:cs typeface="Open Sans"/>
              </a:rPr>
              <a:t>palaute</a:t>
            </a:r>
            <a:endParaRPr lang="en-US" sz="3000">
              <a:latin typeface="Open Sans"/>
              <a:ea typeface="Open Sans"/>
              <a:cs typeface="Open Sans"/>
            </a:endParaRPr>
          </a:p>
          <a:p>
            <a:pPr marL="457200" indent="-457200">
              <a:lnSpc>
                <a:spcPts val="3900"/>
              </a:lnSpc>
              <a:buFont typeface="Arial"/>
              <a:buChar char="•"/>
            </a:pPr>
            <a:r>
              <a:rPr lang="en-US" sz="3000" err="1">
                <a:latin typeface="Open Sans"/>
                <a:ea typeface="Open Sans"/>
                <a:cs typeface="Open Sans"/>
              </a:rPr>
              <a:t>Viimeiset</a:t>
            </a:r>
            <a:r>
              <a:rPr lang="en-US" sz="3000"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latin typeface="Open Sans"/>
                <a:ea typeface="Open Sans"/>
                <a:cs typeface="Open Sans"/>
              </a:rPr>
              <a:t>viilaukset</a:t>
            </a:r>
            <a:endParaRPr lang="en-US" sz="3000">
              <a:latin typeface="Open Sans"/>
              <a:ea typeface="Open Sans"/>
              <a:cs typeface="Open Sans"/>
            </a:endParaRPr>
          </a:p>
          <a:p>
            <a:pPr marL="457200" indent="-457200">
              <a:lnSpc>
                <a:spcPts val="3900"/>
              </a:lnSpc>
              <a:buFont typeface="Arial"/>
              <a:buChar char="•"/>
            </a:pPr>
            <a:r>
              <a:rPr lang="en-US" sz="3000" err="1">
                <a:latin typeface="Open Sans"/>
                <a:ea typeface="Open Sans"/>
                <a:cs typeface="Open Sans"/>
              </a:rPr>
              <a:t>Näyttämö</a:t>
            </a:r>
            <a:r>
              <a:rPr lang="en-US" sz="3000">
                <a:latin typeface="Open Sans"/>
                <a:ea typeface="Open Sans"/>
                <a:cs typeface="Open Sans"/>
              </a:rPr>
              <a:t>: </a:t>
            </a:r>
            <a:r>
              <a:rPr lang="en-US" sz="3000" err="1">
                <a:latin typeface="Open Sans"/>
                <a:ea typeface="Open Sans"/>
                <a:cs typeface="Open Sans"/>
              </a:rPr>
              <a:t>ratkaisuesitykset</a:t>
            </a:r>
            <a:r>
              <a:rPr lang="en-US" sz="3000"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latin typeface="Open Sans"/>
                <a:ea typeface="Open Sans"/>
                <a:cs typeface="Open Sans"/>
              </a:rPr>
              <a:t>yritykselle</a:t>
            </a:r>
            <a:r>
              <a:rPr lang="en-US" sz="3000">
                <a:latin typeface="Open Sans"/>
                <a:ea typeface="Open Sans"/>
                <a:cs typeface="Open Sans"/>
              </a:rPr>
              <a:t>/</a:t>
            </a:r>
            <a:r>
              <a:rPr lang="en-US" sz="3000" err="1">
                <a:latin typeface="Open Sans"/>
                <a:ea typeface="Open Sans"/>
                <a:cs typeface="Open Sans"/>
              </a:rPr>
              <a:t>yrityksille</a:t>
            </a:r>
            <a:endParaRPr lang="en-US" sz="3000">
              <a:latin typeface="Open Sans"/>
              <a:ea typeface="Open Sans"/>
              <a:cs typeface="Open Sans"/>
            </a:endParaRPr>
          </a:p>
          <a:p>
            <a:pPr marL="457200" indent="-457200">
              <a:lnSpc>
                <a:spcPts val="3900"/>
              </a:lnSpc>
              <a:buFont typeface="Arial"/>
              <a:buChar char="•"/>
            </a:pPr>
            <a:r>
              <a:rPr lang="en-US" sz="3000" err="1">
                <a:latin typeface="Open Sans"/>
                <a:ea typeface="Open Sans"/>
                <a:cs typeface="Open Sans"/>
              </a:rPr>
              <a:t>Yrittäjän</a:t>
            </a:r>
            <a:r>
              <a:rPr lang="en-US" sz="3000">
                <a:latin typeface="Open Sans"/>
                <a:ea typeface="Open Sans"/>
                <a:cs typeface="Open Sans"/>
              </a:rPr>
              <a:t>/</a:t>
            </a:r>
            <a:r>
              <a:rPr lang="en-US" sz="3000" err="1">
                <a:latin typeface="Open Sans"/>
                <a:ea typeface="Open Sans"/>
                <a:cs typeface="Open Sans"/>
              </a:rPr>
              <a:t>yrittäjien</a:t>
            </a:r>
            <a:r>
              <a:rPr lang="en-US" sz="3000"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latin typeface="Open Sans"/>
                <a:ea typeface="Open Sans"/>
                <a:cs typeface="Open Sans"/>
              </a:rPr>
              <a:t>palaute</a:t>
            </a:r>
            <a:endParaRPr lang="en-US" sz="3000">
              <a:latin typeface="Open Sans"/>
              <a:ea typeface="Open Sans"/>
              <a:cs typeface="Open Sans"/>
            </a:endParaRPr>
          </a:p>
          <a:p>
            <a:pPr marL="457200" indent="-457200">
              <a:lnSpc>
                <a:spcPts val="3900"/>
              </a:lnSpc>
              <a:buFont typeface="Arial"/>
              <a:buChar char="•"/>
            </a:pPr>
            <a:r>
              <a:rPr lang="en-US" sz="3000" err="1">
                <a:latin typeface="Open Sans"/>
                <a:ea typeface="Open Sans"/>
                <a:cs typeface="Open Sans"/>
              </a:rPr>
              <a:t>Yrittäjän</a:t>
            </a:r>
            <a:r>
              <a:rPr lang="en-US" sz="3000">
                <a:latin typeface="Open Sans"/>
                <a:ea typeface="Open Sans"/>
                <a:cs typeface="Open Sans"/>
              </a:rPr>
              <a:t>/</a:t>
            </a:r>
            <a:r>
              <a:rPr lang="en-US" sz="3000" err="1">
                <a:latin typeface="Open Sans"/>
                <a:ea typeface="Open Sans"/>
                <a:cs typeface="Open Sans"/>
              </a:rPr>
              <a:t>yrittäjien</a:t>
            </a:r>
            <a:r>
              <a:rPr lang="en-US" sz="3000"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latin typeface="Open Sans"/>
                <a:ea typeface="Open Sans"/>
                <a:cs typeface="Open Sans"/>
              </a:rPr>
              <a:t>keskustelu</a:t>
            </a:r>
            <a:r>
              <a:rPr lang="en-US" sz="3000"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latin typeface="Open Sans"/>
                <a:ea typeface="Open Sans"/>
                <a:cs typeface="Open Sans"/>
              </a:rPr>
              <a:t>tiimeittäin</a:t>
            </a:r>
            <a:endParaRPr lang="en-US" sz="3000">
              <a:latin typeface="Open Sans"/>
              <a:ea typeface="Open Sans"/>
              <a:cs typeface="Open Sans"/>
            </a:endParaRPr>
          </a:p>
          <a:p>
            <a:pPr marL="457200" indent="-457200">
              <a:lnSpc>
                <a:spcPts val="3900"/>
              </a:lnSpc>
              <a:buFont typeface="Arial"/>
              <a:buChar char="•"/>
            </a:pPr>
            <a:r>
              <a:rPr lang="en-US" sz="3000" err="1">
                <a:latin typeface="Open Sans"/>
                <a:ea typeface="Open Sans"/>
                <a:cs typeface="Open Sans"/>
              </a:rPr>
              <a:t>Palautteen</a:t>
            </a:r>
            <a:r>
              <a:rPr lang="en-US" sz="3000"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latin typeface="Open Sans"/>
                <a:ea typeface="Open Sans"/>
                <a:cs typeface="Open Sans"/>
              </a:rPr>
              <a:t>kerääminen</a:t>
            </a:r>
            <a:r>
              <a:rPr lang="en-US" sz="3000"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latin typeface="Open Sans"/>
                <a:ea typeface="Open Sans"/>
                <a:cs typeface="Open Sans"/>
              </a:rPr>
              <a:t>haastepajasta</a:t>
            </a:r>
            <a:endParaRPr lang="en-US" sz="3000">
              <a:latin typeface="Open Sans"/>
              <a:ea typeface="Open Sans"/>
              <a:cs typeface="Open Sans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81360" y="8863432"/>
            <a:ext cx="1153480" cy="11534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45794" y="8863432"/>
            <a:ext cx="1630360" cy="11534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810613" y="8863432"/>
            <a:ext cx="1115661" cy="115348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022721" y="9593485"/>
            <a:ext cx="1968654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@kiertohanke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991375" y="9593485"/>
            <a:ext cx="2336472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@ekokumppanit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95147" y="9593485"/>
            <a:ext cx="3990645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 Bold"/>
              </a:rPr>
              <a:t>kiertotaloudestakasvua.fi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954708" y="9593485"/>
            <a:ext cx="3036598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#arvojesimukaistatyötä</a:t>
            </a:r>
          </a:p>
        </p:txBody>
      </p:sp>
      <p:sp>
        <p:nvSpPr>
          <p:cNvPr id="14" name="AutoShape 14"/>
          <p:cNvSpPr/>
          <p:nvPr/>
        </p:nvSpPr>
        <p:spPr>
          <a:xfrm>
            <a:off x="895147" y="9440172"/>
            <a:ext cx="12432700" cy="0"/>
          </a:xfrm>
          <a:prstGeom prst="line">
            <a:avLst/>
          </a:prstGeom>
          <a:ln w="19050" cap="flat">
            <a:solidFill>
              <a:srgbClr val="8CC1B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2450607" y="5783514"/>
            <a:ext cx="5129206" cy="606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4"/>
              </a:lnSpc>
            </a:pPr>
            <a:endParaRPr lang="en-US" sz="3950">
              <a:solidFill>
                <a:srgbClr val="000000"/>
              </a:solidFill>
              <a:latin typeface="Montserrat Classic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 t="26225" b="27454"/>
          <a:stretch>
            <a:fillRect/>
          </a:stretch>
        </p:blipFill>
        <p:spPr>
          <a:xfrm>
            <a:off x="14830127" y="212153"/>
            <a:ext cx="1439497" cy="6667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708955" y="400293"/>
            <a:ext cx="1974367" cy="47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58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3517724">
            <a:off x="-832609" y="-230356"/>
            <a:ext cx="10997447" cy="96915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82116" y="2182693"/>
            <a:ext cx="7261733" cy="5716996"/>
            <a:chOff x="0" y="0"/>
            <a:chExt cx="3730237" cy="29367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30237" cy="2936730"/>
            </a:xfrm>
            <a:custGeom>
              <a:avLst/>
              <a:gdLst/>
              <a:ahLst/>
              <a:cxnLst/>
              <a:rect l="l" t="t" r="r" b="b"/>
              <a:pathLst>
                <a:path w="3730237" h="2936730">
                  <a:moveTo>
                    <a:pt x="0" y="0"/>
                  </a:moveTo>
                  <a:lnTo>
                    <a:pt x="0" y="2936730"/>
                  </a:lnTo>
                  <a:lnTo>
                    <a:pt x="3730237" y="2936730"/>
                  </a:lnTo>
                  <a:lnTo>
                    <a:pt x="3730237" y="0"/>
                  </a:lnTo>
                  <a:lnTo>
                    <a:pt x="0" y="0"/>
                  </a:lnTo>
                  <a:close/>
                  <a:moveTo>
                    <a:pt x="3669277" y="2875770"/>
                  </a:moveTo>
                  <a:lnTo>
                    <a:pt x="59690" y="2875770"/>
                  </a:lnTo>
                  <a:lnTo>
                    <a:pt x="59690" y="59690"/>
                  </a:lnTo>
                  <a:lnTo>
                    <a:pt x="3669277" y="59690"/>
                  </a:lnTo>
                  <a:lnTo>
                    <a:pt x="3669277" y="287577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81360" y="8863432"/>
            <a:ext cx="1153480" cy="11534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45794" y="8863432"/>
            <a:ext cx="1630360" cy="11534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810613" y="8863432"/>
            <a:ext cx="1115661" cy="1153480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895147" y="9440172"/>
            <a:ext cx="12432700" cy="0"/>
          </a:xfrm>
          <a:prstGeom prst="line">
            <a:avLst/>
          </a:prstGeom>
          <a:ln w="19050" cap="flat">
            <a:solidFill>
              <a:srgbClr val="8CC1B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2194538" y="3694430"/>
            <a:ext cx="5436890" cy="3708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9"/>
              </a:lnSpc>
            </a:pPr>
            <a:r>
              <a:rPr lang="en-US" sz="5750" err="1">
                <a:solidFill>
                  <a:srgbClr val="000000"/>
                </a:solidFill>
                <a:latin typeface="Montserrat Extra-Bold"/>
              </a:rPr>
              <a:t>Haastepajan</a:t>
            </a:r>
            <a:r>
              <a:rPr lang="en-US" sz="5750">
                <a:solidFill>
                  <a:srgbClr val="000000"/>
                </a:solidFill>
                <a:latin typeface="Montserrat Extra-Bold"/>
              </a:rPr>
              <a:t> </a:t>
            </a:r>
            <a:r>
              <a:rPr lang="en-US" sz="5750" err="1">
                <a:solidFill>
                  <a:srgbClr val="000000"/>
                </a:solidFill>
                <a:latin typeface="Montserrat Extra-Bold"/>
              </a:rPr>
              <a:t>ohjelma</a:t>
            </a:r>
            <a:br>
              <a:rPr lang="en-US" sz="5750">
                <a:latin typeface="Montserrat Extra-Bold"/>
              </a:rPr>
            </a:br>
            <a:r>
              <a:rPr lang="en-US" sz="5750">
                <a:solidFill>
                  <a:srgbClr val="000000"/>
                </a:solidFill>
                <a:latin typeface="Montserrat Extra-Bold"/>
              </a:rPr>
              <a:t>1. Päivä</a:t>
            </a:r>
            <a:endParaRPr lang="en-US" sz="5799" err="1">
              <a:solidFill>
                <a:srgbClr val="000000"/>
              </a:solidFill>
              <a:latin typeface="Montserrat Extra-Bold"/>
            </a:endParaRPr>
          </a:p>
          <a:p>
            <a:pPr algn="ctr">
              <a:lnSpc>
                <a:spcPts val="7539"/>
              </a:lnSpc>
            </a:pPr>
            <a:r>
              <a:rPr lang="en-US" sz="3200">
                <a:solidFill>
                  <a:srgbClr val="000000"/>
                </a:solidFill>
                <a:latin typeface="Montserrat Extra-Bold"/>
              </a:rPr>
              <a:t>3,5 h (</a:t>
            </a:r>
            <a:r>
              <a:rPr lang="en-US" sz="3200" err="1">
                <a:solidFill>
                  <a:srgbClr val="000000"/>
                </a:solidFill>
                <a:latin typeface="Montserrat Extra-Bold"/>
              </a:rPr>
              <a:t>lounas</a:t>
            </a:r>
            <a:r>
              <a:rPr lang="en-US" sz="3200">
                <a:solidFill>
                  <a:srgbClr val="000000"/>
                </a:solidFill>
                <a:latin typeface="Montserrat Extra-Bold"/>
              </a:rPr>
              <a:t> 30 min)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92776" y="3524250"/>
            <a:ext cx="7473377" cy="3734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err="1">
                <a:solidFill>
                  <a:srgbClr val="000000"/>
                </a:solidFill>
                <a:latin typeface="Open Sans"/>
              </a:rPr>
              <a:t>Kiertotalous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lyhyesti</a:t>
            </a:r>
            <a:endParaRPr lang="en-US" sz="3000" err="1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err="1">
                <a:solidFill>
                  <a:srgbClr val="000000"/>
                </a:solidFill>
                <a:latin typeface="Open Sans"/>
              </a:rPr>
              <a:t>Yritysten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ja 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haasteiden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 </a:t>
            </a:r>
            <a:r>
              <a:rPr lang="en-US" sz="3000" err="1">
                <a:solidFill>
                  <a:srgbClr val="000000"/>
                </a:solidFill>
                <a:latin typeface="Open Sans"/>
              </a:rPr>
              <a:t>esittely</a:t>
            </a:r>
            <a:endParaRPr lang="en-US" sz="3000" err="1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err="1">
                <a:solidFill>
                  <a:srgbClr val="000000"/>
                </a:solidFill>
                <a:latin typeface="Open Sans"/>
              </a:rPr>
              <a:t>Ideointi</a:t>
            </a:r>
            <a:endParaRPr lang="en-US" sz="3000" err="1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Teemaan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liittyvää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lisäohjausta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(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esim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. 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Hävikkiruokaravintolan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vierailu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)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Visualisointi</a:t>
            </a:r>
            <a:endParaRPr lang="en-US" sz="30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022721" y="9593485"/>
            <a:ext cx="1968654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@kiertohanke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991375" y="9593485"/>
            <a:ext cx="2336472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@ekokumppanit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5147" y="9593485"/>
            <a:ext cx="3990645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 Bold"/>
              </a:rPr>
              <a:t>kiertotaloudestakasvua.fi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954708" y="9593485"/>
            <a:ext cx="3036598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#arvojesimukaistatyötä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 t="26225" b="27454"/>
          <a:stretch>
            <a:fillRect/>
          </a:stretch>
        </p:blipFill>
        <p:spPr>
          <a:xfrm>
            <a:off x="14830127" y="212153"/>
            <a:ext cx="1439497" cy="66677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708955" y="400293"/>
            <a:ext cx="1974367" cy="47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39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781360" y="8863432"/>
            <a:ext cx="1153480" cy="115348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045794" y="8863432"/>
            <a:ext cx="1630360" cy="11534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810613" y="8863432"/>
            <a:ext cx="1115661" cy="115348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895147" y="9440172"/>
            <a:ext cx="12432700" cy="0"/>
          </a:xfrm>
          <a:prstGeom prst="line">
            <a:avLst/>
          </a:prstGeom>
          <a:ln w="19050" cap="flat">
            <a:solidFill>
              <a:srgbClr val="8CC1B3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659" y="-417508"/>
            <a:ext cx="9128341" cy="956747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103411" y="2370402"/>
            <a:ext cx="8448872" cy="6050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0"/>
              </a:lnSpc>
            </a:pPr>
            <a:r>
              <a:rPr lang="en-US" sz="3000">
                <a:solidFill>
                  <a:srgbClr val="000000"/>
                </a:solidFill>
                <a:latin typeface="Open Sans Bold"/>
              </a:rPr>
              <a:t>Kiertotaloudessa 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materiaalit ja tuotteet hyödynnetään mahdollisimman pitkään​</a:t>
            </a:r>
          </a:p>
          <a:p>
            <a:pPr marL="647700" lvl="1" indent="-323850">
              <a:lnSpc>
                <a:spcPts val="441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mo"/>
              </a:rPr>
              <a:t>lainaamalla​</a:t>
            </a:r>
          </a:p>
          <a:p>
            <a:pPr marL="647700" lvl="1" indent="-323850">
              <a:lnSpc>
                <a:spcPts val="441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mo"/>
              </a:rPr>
              <a:t>vuokraamalla​</a:t>
            </a:r>
          </a:p>
          <a:p>
            <a:pPr marL="647700" lvl="1" indent="-323850">
              <a:lnSpc>
                <a:spcPts val="441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mo"/>
              </a:rPr>
              <a:t>uudelleen käyttämällä​</a:t>
            </a:r>
          </a:p>
          <a:p>
            <a:pPr marL="647700" lvl="1" indent="-323850">
              <a:lnSpc>
                <a:spcPts val="441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mo"/>
              </a:rPr>
              <a:t>korjaamalla/kunnostamalla ja​</a:t>
            </a:r>
          </a:p>
          <a:p>
            <a:pPr marL="647700" lvl="1" indent="-323850">
              <a:lnSpc>
                <a:spcPts val="441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mo"/>
              </a:rPr>
              <a:t>kierrättämällä​</a:t>
            </a:r>
          </a:p>
          <a:p>
            <a:pPr>
              <a:lnSpc>
                <a:spcPts val="4410"/>
              </a:lnSpc>
            </a:pPr>
            <a:endParaRPr lang="en-US" sz="3000">
              <a:solidFill>
                <a:srgbClr val="000000"/>
              </a:solidFill>
              <a:latin typeface="Arimo"/>
            </a:endParaRPr>
          </a:p>
          <a:p>
            <a:pPr>
              <a:lnSpc>
                <a:spcPts val="4410"/>
              </a:lnSpc>
            </a:pPr>
            <a:r>
              <a:rPr lang="en-US" sz="3000">
                <a:solidFill>
                  <a:srgbClr val="000000"/>
                </a:solidFill>
                <a:latin typeface="Arimo"/>
              </a:rPr>
              <a:t>Näin </a:t>
            </a:r>
            <a:r>
              <a:rPr lang="en-US" sz="3000">
                <a:solidFill>
                  <a:srgbClr val="000000"/>
                </a:solidFill>
                <a:latin typeface="Arimo Bold"/>
              </a:rPr>
              <a:t>tuotteiden elinkaari pitenee</a:t>
            </a:r>
            <a:r>
              <a:rPr lang="en-US" sz="3000">
                <a:solidFill>
                  <a:srgbClr val="000000"/>
                </a:solidFill>
                <a:latin typeface="Arimo"/>
              </a:rPr>
              <a:t>​.</a:t>
            </a:r>
          </a:p>
          <a:p>
            <a:pPr>
              <a:lnSpc>
                <a:spcPts val="4410"/>
              </a:lnSpc>
            </a:pPr>
            <a:endParaRPr lang="en-US" sz="3000">
              <a:solidFill>
                <a:srgbClr val="000000"/>
              </a:solidFill>
              <a:latin typeface="Arimo"/>
            </a:endParaRPr>
          </a:p>
          <a:p>
            <a:pPr>
              <a:lnSpc>
                <a:spcPts val="4410"/>
              </a:lnSpc>
            </a:pPr>
            <a:r>
              <a:rPr lang="en-US" sz="3000">
                <a:solidFill>
                  <a:srgbClr val="000000"/>
                </a:solidFill>
                <a:latin typeface="Arimo"/>
              </a:rPr>
              <a:t>Kiertotalous on yksi osa vastuullista toimintaa​.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03411" y="1055512"/>
            <a:ext cx="6413970" cy="99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119"/>
              </a:lnSpc>
            </a:pPr>
            <a:r>
              <a:rPr lang="en-US" sz="5799">
                <a:solidFill>
                  <a:srgbClr val="000000"/>
                </a:solidFill>
                <a:latin typeface="Montserrat Extra-Bold"/>
              </a:rPr>
              <a:t>Kiertotalous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022721" y="9593485"/>
            <a:ext cx="1968654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@kiertohanke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991375" y="9593485"/>
            <a:ext cx="2336472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@ekokumppanit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95147" y="9593485"/>
            <a:ext cx="3990645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 Bold"/>
              </a:rPr>
              <a:t>kiertotaloudestakasvua.fi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954708" y="9593485"/>
            <a:ext cx="3036598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#arvojesimukaistatyötä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5230" y="8918680"/>
            <a:ext cx="894159" cy="223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  <a:spcBef>
                <a:spcPct val="0"/>
              </a:spcBef>
            </a:pPr>
            <a:r>
              <a:rPr lang="en-US" sz="1334">
                <a:solidFill>
                  <a:srgbClr val="8CC1B3"/>
                </a:solidFill>
                <a:latin typeface="Montserrat Classic"/>
              </a:rPr>
              <a:t>Kuva: Sykli​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 t="26225" b="27454"/>
          <a:stretch>
            <a:fillRect/>
          </a:stretch>
        </p:blipFill>
        <p:spPr>
          <a:xfrm>
            <a:off x="14830127" y="212153"/>
            <a:ext cx="1439497" cy="66677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708955" y="400293"/>
            <a:ext cx="1974367" cy="47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07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781360" y="8863432"/>
            <a:ext cx="1153480" cy="115348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045794" y="8863432"/>
            <a:ext cx="1630360" cy="11534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810613" y="8863432"/>
            <a:ext cx="1115661" cy="115348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895147" y="9440172"/>
            <a:ext cx="12432700" cy="0"/>
          </a:xfrm>
          <a:prstGeom prst="line">
            <a:avLst/>
          </a:prstGeom>
          <a:ln w="19050" cap="flat">
            <a:solidFill>
              <a:srgbClr val="8CC1B3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12378" y="3238091"/>
            <a:ext cx="11059787" cy="622113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166658" y="5274555"/>
            <a:ext cx="3240433" cy="910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17"/>
              </a:lnSpc>
            </a:pPr>
            <a:r>
              <a:rPr lang="en-US" sz="2584">
                <a:solidFill>
                  <a:srgbClr val="000000"/>
                </a:solidFill>
                <a:latin typeface="Montserrat Classic Bold"/>
              </a:rPr>
              <a:t>Tuote-elinkaaren pidentäminen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022721" y="9593485"/>
            <a:ext cx="1968654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@kiertohanke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991375" y="9593485"/>
            <a:ext cx="2336472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@ekokumppanit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95147" y="9593485"/>
            <a:ext cx="3990645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 Bold"/>
              </a:rPr>
              <a:t>kiertotaloudestakasvua.fi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954708" y="9593485"/>
            <a:ext cx="3036598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#arvojesimukaistatyötä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98132" y="8918680"/>
            <a:ext cx="888355" cy="223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  <a:spcBef>
                <a:spcPct val="0"/>
              </a:spcBef>
            </a:pPr>
            <a:r>
              <a:rPr lang="en-US" sz="1334">
                <a:solidFill>
                  <a:srgbClr val="8CC1B3"/>
                </a:solidFill>
                <a:latin typeface="Montserrat Classic"/>
              </a:rPr>
              <a:t>Kuva: Sitra​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978768" y="3445526"/>
            <a:ext cx="3240433" cy="450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17"/>
              </a:lnSpc>
            </a:pPr>
            <a:r>
              <a:rPr lang="en-US" sz="2584">
                <a:solidFill>
                  <a:srgbClr val="000000"/>
                </a:solidFill>
                <a:latin typeface="Montserrat Classic Bold"/>
              </a:rPr>
              <a:t>Tuote palveluna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371089" y="2639697"/>
            <a:ext cx="3240433" cy="450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17"/>
              </a:lnSpc>
            </a:pPr>
            <a:r>
              <a:rPr lang="en-US" sz="2584">
                <a:solidFill>
                  <a:srgbClr val="000000"/>
                </a:solidFill>
                <a:latin typeface="Montserrat Classic Bold"/>
              </a:rPr>
              <a:t>Jakamisalustat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826241" y="3445526"/>
            <a:ext cx="3240433" cy="450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17"/>
              </a:lnSpc>
            </a:pPr>
            <a:r>
              <a:rPr lang="en-US" sz="2584">
                <a:solidFill>
                  <a:srgbClr val="000000"/>
                </a:solidFill>
                <a:latin typeface="Montserrat Classic Bold"/>
              </a:rPr>
              <a:t>Uusiutuvuus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880909" y="5274555"/>
            <a:ext cx="3240433" cy="910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17"/>
              </a:lnSpc>
            </a:pPr>
            <a:r>
              <a:rPr lang="en-US" sz="2584">
                <a:solidFill>
                  <a:srgbClr val="000000"/>
                </a:solidFill>
                <a:latin typeface="Montserrat Classic Bold"/>
              </a:rPr>
              <a:t>Resurssitehokkuus ja kierrätys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99659" y="914400"/>
            <a:ext cx="14488682" cy="99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19"/>
              </a:lnSpc>
            </a:pPr>
            <a:r>
              <a:rPr lang="en-US" sz="5799">
                <a:solidFill>
                  <a:srgbClr val="000000"/>
                </a:solidFill>
                <a:latin typeface="Montserrat Extra-Bold"/>
              </a:rPr>
              <a:t>Kiertotalouden liiketoimintamallit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rcRect t="26225" b="27454"/>
          <a:stretch>
            <a:fillRect/>
          </a:stretch>
        </p:blipFill>
        <p:spPr>
          <a:xfrm>
            <a:off x="14830127" y="212153"/>
            <a:ext cx="1439497" cy="66677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708955" y="400293"/>
            <a:ext cx="1974367" cy="47863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5000"/>
          </a:blip>
          <a:srcRect/>
          <a:stretch>
            <a:fillRect/>
          </a:stretch>
        </p:blipFill>
        <p:spPr>
          <a:xfrm rot="1845842">
            <a:off x="3056490" y="-1087183"/>
            <a:ext cx="11817830" cy="1207441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59964" y="2285002"/>
            <a:ext cx="14368071" cy="5716996"/>
            <a:chOff x="0" y="0"/>
            <a:chExt cx="7380650" cy="29367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380650" cy="2936730"/>
            </a:xfrm>
            <a:custGeom>
              <a:avLst/>
              <a:gdLst/>
              <a:ahLst/>
              <a:cxnLst/>
              <a:rect l="l" t="t" r="r" b="b"/>
              <a:pathLst>
                <a:path w="7380650" h="2936730">
                  <a:moveTo>
                    <a:pt x="0" y="0"/>
                  </a:moveTo>
                  <a:lnTo>
                    <a:pt x="0" y="2936730"/>
                  </a:lnTo>
                  <a:lnTo>
                    <a:pt x="7380650" y="2936730"/>
                  </a:lnTo>
                  <a:lnTo>
                    <a:pt x="7380650" y="0"/>
                  </a:lnTo>
                  <a:lnTo>
                    <a:pt x="0" y="0"/>
                  </a:lnTo>
                  <a:close/>
                  <a:moveTo>
                    <a:pt x="7319690" y="2875770"/>
                  </a:moveTo>
                  <a:lnTo>
                    <a:pt x="59690" y="2875770"/>
                  </a:lnTo>
                  <a:lnTo>
                    <a:pt x="59690" y="59690"/>
                  </a:lnTo>
                  <a:lnTo>
                    <a:pt x="7319690" y="59690"/>
                  </a:lnTo>
                  <a:lnTo>
                    <a:pt x="7319690" y="287577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81360" y="8863432"/>
            <a:ext cx="1153480" cy="11534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45794" y="8863432"/>
            <a:ext cx="1630360" cy="11534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810613" y="8863432"/>
            <a:ext cx="1115661" cy="1153480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895147" y="9440172"/>
            <a:ext cx="12432700" cy="0"/>
          </a:xfrm>
          <a:prstGeom prst="line">
            <a:avLst/>
          </a:prstGeom>
          <a:ln w="19050" cap="flat">
            <a:solidFill>
              <a:srgbClr val="8CC1B3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t="26225" b="27454"/>
          <a:stretch>
            <a:fillRect/>
          </a:stretch>
        </p:blipFill>
        <p:spPr>
          <a:xfrm>
            <a:off x="14830127" y="212153"/>
            <a:ext cx="1439497" cy="66677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708955" y="400293"/>
            <a:ext cx="1974367" cy="47863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9022721" y="9593485"/>
            <a:ext cx="1968654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@kiertohanke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991375" y="9593485"/>
            <a:ext cx="2336472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@ekokumppanit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95147" y="9593485"/>
            <a:ext cx="3990645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 Bold"/>
              </a:rPr>
              <a:t>kiertotaloudestakasvua.fi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954708" y="9593485"/>
            <a:ext cx="3036598" cy="3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4"/>
              </a:lnSpc>
            </a:pPr>
            <a:r>
              <a:rPr lang="en-US" sz="1889">
                <a:solidFill>
                  <a:srgbClr val="585857"/>
                </a:solidFill>
                <a:latin typeface="Montserrat Classic"/>
              </a:rPr>
              <a:t>#arvojesimukaistatyötä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0309BC-C150-A289-7E72-D6A77669BC2B}"/>
              </a:ext>
            </a:extLst>
          </p:cNvPr>
          <p:cNvSpPr txBox="1"/>
          <p:nvPr/>
        </p:nvSpPr>
        <p:spPr>
          <a:xfrm>
            <a:off x="3517900" y="4762500"/>
            <a:ext cx="1125220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err="1">
                <a:solidFill>
                  <a:srgbClr val="101112"/>
                </a:solidFill>
                <a:latin typeface="Montserrat Extra-Bold"/>
              </a:rPr>
              <a:t>Yrityksen</a:t>
            </a:r>
            <a:r>
              <a:rPr lang="en-US" sz="5400" b="1" dirty="0">
                <a:solidFill>
                  <a:srgbClr val="101112"/>
                </a:solidFill>
                <a:latin typeface="Montserrat Extra-Bold"/>
              </a:rPr>
              <a:t> </a:t>
            </a:r>
            <a:r>
              <a:rPr lang="en-US" sz="5400" b="1" err="1">
                <a:solidFill>
                  <a:srgbClr val="101112"/>
                </a:solidFill>
                <a:latin typeface="Montserrat Extra-Bold"/>
              </a:rPr>
              <a:t>haasteen</a:t>
            </a:r>
            <a:r>
              <a:rPr lang="en-US" sz="5400" b="1" dirty="0">
                <a:solidFill>
                  <a:srgbClr val="101112"/>
                </a:solidFill>
                <a:latin typeface="Montserrat Extra-Bold"/>
              </a:rPr>
              <a:t> </a:t>
            </a:r>
            <a:r>
              <a:rPr lang="en-US" sz="5400" b="1" err="1">
                <a:solidFill>
                  <a:srgbClr val="101112"/>
                </a:solidFill>
                <a:latin typeface="Montserrat Extra-Bold"/>
              </a:rPr>
              <a:t>esittely</a:t>
            </a:r>
            <a:r>
              <a:rPr lang="en-US" sz="5400" b="1" dirty="0">
                <a:solidFill>
                  <a:srgbClr val="101112"/>
                </a:solidFill>
                <a:latin typeface="Montserrat Extra-Bold"/>
              </a:rPr>
              <a:t> (</a:t>
            </a:r>
            <a:r>
              <a:rPr lang="en-US" sz="5400" b="1" err="1">
                <a:solidFill>
                  <a:srgbClr val="101112"/>
                </a:solidFill>
                <a:latin typeface="Montserrat Extra-Bold"/>
              </a:rPr>
              <a:t>yrityksen</a:t>
            </a:r>
            <a:r>
              <a:rPr lang="en-US" sz="5400" b="1" dirty="0">
                <a:solidFill>
                  <a:srgbClr val="101112"/>
                </a:solidFill>
                <a:latin typeface="Montserrat Extra-Bold"/>
              </a:rPr>
              <a:t> logo </a:t>
            </a:r>
            <a:r>
              <a:rPr lang="en-US" sz="5400" b="1" err="1">
                <a:solidFill>
                  <a:srgbClr val="101112"/>
                </a:solidFill>
                <a:latin typeface="Montserrat Extra-Bold"/>
              </a:rPr>
              <a:t>tähän</a:t>
            </a:r>
            <a:r>
              <a:rPr lang="en-US" sz="5400" b="1" dirty="0">
                <a:solidFill>
                  <a:srgbClr val="101112"/>
                </a:solidFill>
                <a:latin typeface="Montserrat Extra-Bold"/>
              </a:rPr>
              <a:t>)</a:t>
            </a:r>
            <a:endParaRPr lang="en-US" sz="5400" b="1" dirty="0">
              <a:latin typeface="Montserrat Extra-Bold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89369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1022</Words>
  <Application>Microsoft Office PowerPoint</Application>
  <PresentationFormat>Mukautettu</PresentationFormat>
  <Paragraphs>272</Paragraphs>
  <Slides>32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11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32</vt:i4>
      </vt:variant>
    </vt:vector>
  </HeadingPairs>
  <TitlesOfParts>
    <vt:vector size="45" baseType="lpstr">
      <vt:lpstr>Montserrat Classic Bold</vt:lpstr>
      <vt:lpstr>Arial</vt:lpstr>
      <vt:lpstr>Open Sans</vt:lpstr>
      <vt:lpstr>Montserrat Semi-Bold</vt:lpstr>
      <vt:lpstr>Montserrat Extra-Bold</vt:lpstr>
      <vt:lpstr>Arimo</vt:lpstr>
      <vt:lpstr>Calibri</vt:lpstr>
      <vt:lpstr>Open Sans Bold</vt:lpstr>
      <vt:lpstr>Montserrat Classic</vt:lpstr>
      <vt:lpstr>Calibri Light</vt:lpstr>
      <vt:lpstr>Arimo Bold</vt:lpstr>
      <vt:lpstr>Office Theme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haastepaja_esitys_110522</dc:title>
  <dc:creator>Kolehmainen Milla</dc:creator>
  <cp:lastModifiedBy>Kolehmainen Milla</cp:lastModifiedBy>
  <cp:revision>34</cp:revision>
  <dcterms:created xsi:type="dcterms:W3CDTF">2006-08-16T00:00:00Z</dcterms:created>
  <dcterms:modified xsi:type="dcterms:W3CDTF">2023-08-25T06:44:16Z</dcterms:modified>
  <dc:identifier>DAFATONfQ_U</dc:identifier>
</cp:coreProperties>
</file>